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 id="2147483686" r:id="rId6"/>
    <p:sldMasterId id="2147483693" r:id="rId7"/>
  </p:sldMasterIdLst>
  <p:notesMasterIdLst>
    <p:notesMasterId r:id="rId52"/>
  </p:notesMasterIdLst>
  <p:sldIdLst>
    <p:sldId id="326" r:id="rId8"/>
    <p:sldId id="269" r:id="rId9"/>
    <p:sldId id="369" r:id="rId10"/>
    <p:sldId id="371" r:id="rId11"/>
    <p:sldId id="389" r:id="rId12"/>
    <p:sldId id="390" r:id="rId13"/>
    <p:sldId id="316" r:id="rId14"/>
    <p:sldId id="261" r:id="rId15"/>
    <p:sldId id="352" r:id="rId16"/>
    <p:sldId id="394" r:id="rId17"/>
    <p:sldId id="318" r:id="rId18"/>
    <p:sldId id="320" r:id="rId19"/>
    <p:sldId id="393" r:id="rId20"/>
    <p:sldId id="372" r:id="rId21"/>
    <p:sldId id="315" r:id="rId22"/>
    <p:sldId id="327" r:id="rId23"/>
    <p:sldId id="373" r:id="rId24"/>
    <p:sldId id="295" r:id="rId25"/>
    <p:sldId id="289" r:id="rId26"/>
    <p:sldId id="313" r:id="rId27"/>
    <p:sldId id="381" r:id="rId28"/>
    <p:sldId id="382" r:id="rId29"/>
    <p:sldId id="314" r:id="rId30"/>
    <p:sldId id="383" r:id="rId31"/>
    <p:sldId id="384" r:id="rId32"/>
    <p:sldId id="363" r:id="rId33"/>
    <p:sldId id="395" r:id="rId34"/>
    <p:sldId id="396" r:id="rId35"/>
    <p:sldId id="330" r:id="rId36"/>
    <p:sldId id="329" r:id="rId37"/>
    <p:sldId id="362" r:id="rId38"/>
    <p:sldId id="386" r:id="rId39"/>
    <p:sldId id="387" r:id="rId40"/>
    <p:sldId id="360" r:id="rId41"/>
    <p:sldId id="377" r:id="rId42"/>
    <p:sldId id="378" r:id="rId43"/>
    <p:sldId id="374" r:id="rId44"/>
    <p:sldId id="339" r:id="rId45"/>
    <p:sldId id="347" r:id="rId46"/>
    <p:sldId id="349" r:id="rId47"/>
    <p:sldId id="375" r:id="rId48"/>
    <p:sldId id="376" r:id="rId49"/>
    <p:sldId id="379" r:id="rId50"/>
    <p:sldId id="38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83F88"/>
    <a:srgbClr val="2D679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D.WebbV" userId="42ae7b2a-00df-4d6e-b4eb-3b3d3cd64240" providerId="ADAL" clId="{F6A9A460-48DC-4727-B43B-91F661AD5BD6}"/>
    <pc:docChg chg="delSld">
      <pc:chgData name="HED.WebbV" userId="42ae7b2a-00df-4d6e-b4eb-3b3d3cd64240" providerId="ADAL" clId="{F6A9A460-48DC-4727-B43B-91F661AD5BD6}" dt="2025-10-10T08:15:05.562" v="8" actId="47"/>
      <pc:docMkLst>
        <pc:docMk/>
      </pc:docMkLst>
      <pc:sldChg chg="del">
        <pc:chgData name="HED.WebbV" userId="42ae7b2a-00df-4d6e-b4eb-3b3d3cd64240" providerId="ADAL" clId="{F6A9A460-48DC-4727-B43B-91F661AD5BD6}" dt="2025-10-10T08:14:13.558" v="0" actId="47"/>
        <pc:sldMkLst>
          <pc:docMk/>
          <pc:sldMk cId="4219181395" sldId="354"/>
        </pc:sldMkLst>
      </pc:sldChg>
      <pc:sldChg chg="del">
        <pc:chgData name="HED.WebbV" userId="42ae7b2a-00df-4d6e-b4eb-3b3d3cd64240" providerId="ADAL" clId="{F6A9A460-48DC-4727-B43B-91F661AD5BD6}" dt="2025-10-10T08:14:14.096" v="1" actId="47"/>
        <pc:sldMkLst>
          <pc:docMk/>
          <pc:sldMk cId="3449124829" sldId="355"/>
        </pc:sldMkLst>
      </pc:sldChg>
      <pc:sldChg chg="del">
        <pc:chgData name="HED.WebbV" userId="42ae7b2a-00df-4d6e-b4eb-3b3d3cd64240" providerId="ADAL" clId="{F6A9A460-48DC-4727-B43B-91F661AD5BD6}" dt="2025-10-10T08:14:14.767" v="2" actId="47"/>
        <pc:sldMkLst>
          <pc:docMk/>
          <pc:sldMk cId="3631099772" sldId="356"/>
        </pc:sldMkLst>
      </pc:sldChg>
      <pc:sldChg chg="del">
        <pc:chgData name="HED.WebbV" userId="42ae7b2a-00df-4d6e-b4eb-3b3d3cd64240" providerId="ADAL" clId="{F6A9A460-48DC-4727-B43B-91F661AD5BD6}" dt="2025-10-10T08:14:15.430" v="3" actId="47"/>
        <pc:sldMkLst>
          <pc:docMk/>
          <pc:sldMk cId="4250916285" sldId="357"/>
        </pc:sldMkLst>
      </pc:sldChg>
      <pc:sldChg chg="del">
        <pc:chgData name="HED.WebbV" userId="42ae7b2a-00df-4d6e-b4eb-3b3d3cd64240" providerId="ADAL" clId="{F6A9A460-48DC-4727-B43B-91F661AD5BD6}" dt="2025-10-10T08:15:05.562" v="8" actId="47"/>
        <pc:sldMkLst>
          <pc:docMk/>
          <pc:sldMk cId="1532124377" sldId="359"/>
        </pc:sldMkLst>
      </pc:sldChg>
      <pc:sldChg chg="del">
        <pc:chgData name="HED.WebbV" userId="42ae7b2a-00df-4d6e-b4eb-3b3d3cd64240" providerId="ADAL" clId="{F6A9A460-48DC-4727-B43B-91F661AD5BD6}" dt="2025-10-10T08:14:26.650" v="6" actId="47"/>
        <pc:sldMkLst>
          <pc:docMk/>
          <pc:sldMk cId="2377275124" sldId="361"/>
        </pc:sldMkLst>
      </pc:sldChg>
      <pc:sldChg chg="del">
        <pc:chgData name="HED.WebbV" userId="42ae7b2a-00df-4d6e-b4eb-3b3d3cd64240" providerId="ADAL" clId="{F6A9A460-48DC-4727-B43B-91F661AD5BD6}" dt="2025-10-10T08:14:30.749" v="7" actId="47"/>
        <pc:sldMkLst>
          <pc:docMk/>
          <pc:sldMk cId="1522998830" sldId="364"/>
        </pc:sldMkLst>
      </pc:sldChg>
      <pc:sldChg chg="del">
        <pc:chgData name="HED.WebbV" userId="42ae7b2a-00df-4d6e-b4eb-3b3d3cd64240" providerId="ADAL" clId="{F6A9A460-48DC-4727-B43B-91F661AD5BD6}" dt="2025-10-10T08:14:16.077" v="4" actId="47"/>
        <pc:sldMkLst>
          <pc:docMk/>
          <pc:sldMk cId="2136200452" sldId="367"/>
        </pc:sldMkLst>
      </pc:sldChg>
      <pc:sldChg chg="del">
        <pc:chgData name="HED.WebbV" userId="42ae7b2a-00df-4d6e-b4eb-3b3d3cd64240" providerId="ADAL" clId="{F6A9A460-48DC-4727-B43B-91F661AD5BD6}" dt="2025-10-10T08:14:17.668" v="5" actId="47"/>
        <pc:sldMkLst>
          <pc:docMk/>
          <pc:sldMk cId="2793283186" sldId="3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392A7-E622-4669-B58E-52F03624934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485EDD3-8AFF-45C6-ACEC-1F814AA1847D}">
      <dgm:prSet phldrT="[Text]" phldr="0"/>
      <dgm:spPr/>
      <dgm:t>
        <a:bodyPr/>
        <a:lstStyle/>
        <a:p>
          <a:r>
            <a:rPr lang="en-US">
              <a:solidFill>
                <a:schemeClr val="bg1"/>
              </a:solidFill>
            </a:rPr>
            <a:t>Complete Past Papers</a:t>
          </a:r>
          <a:endParaRPr lang="en-GB">
            <a:solidFill>
              <a:schemeClr val="bg1"/>
            </a:solidFill>
          </a:endParaRPr>
        </a:p>
      </dgm:t>
    </dgm:pt>
    <dgm:pt modelId="{5B311837-1EF5-4ABA-A7F5-1674FC21B6B7}" type="parTrans" cxnId="{C7973164-3F34-41E2-85ED-04DF45DE269A}">
      <dgm:prSet/>
      <dgm:spPr/>
      <dgm:t>
        <a:bodyPr/>
        <a:lstStyle/>
        <a:p>
          <a:endParaRPr lang="en-GB"/>
        </a:p>
      </dgm:t>
    </dgm:pt>
    <dgm:pt modelId="{93CB73BC-3401-4B85-8CC6-2B7B3E7FA4F2}" type="sibTrans" cxnId="{C7973164-3F34-41E2-85ED-04DF45DE269A}">
      <dgm:prSet/>
      <dgm:spPr>
        <a:solidFill>
          <a:schemeClr val="accent6">
            <a:lumMod val="75000"/>
          </a:schemeClr>
        </a:solidFill>
      </dgm:spPr>
      <dgm:t>
        <a:bodyPr/>
        <a:lstStyle/>
        <a:p>
          <a:endParaRPr lang="en-GB"/>
        </a:p>
      </dgm:t>
    </dgm:pt>
    <dgm:pt modelId="{2E8B33AE-4D8B-41F5-88B6-736097805E61}">
      <dgm:prSet phldrT="[Text]" phldr="0"/>
      <dgm:spPr/>
      <dgm:t>
        <a:bodyPr/>
        <a:lstStyle/>
        <a:p>
          <a:r>
            <a:rPr lang="en-US">
              <a:solidFill>
                <a:schemeClr val="bg1"/>
              </a:solidFill>
            </a:rPr>
            <a:t>Hand in to your teacher (or mark yourself)</a:t>
          </a:r>
          <a:endParaRPr lang="en-GB">
            <a:solidFill>
              <a:schemeClr val="bg1"/>
            </a:solidFill>
          </a:endParaRPr>
        </a:p>
      </dgm:t>
    </dgm:pt>
    <dgm:pt modelId="{BCC33052-2383-488A-8FFC-BE7A49468F94}" type="parTrans" cxnId="{77D74CB8-BF25-417C-AEB8-D5A16E49F7B2}">
      <dgm:prSet/>
      <dgm:spPr/>
      <dgm:t>
        <a:bodyPr/>
        <a:lstStyle/>
        <a:p>
          <a:endParaRPr lang="en-GB"/>
        </a:p>
      </dgm:t>
    </dgm:pt>
    <dgm:pt modelId="{935D6856-78C6-429D-91C7-493244C753F5}" type="sibTrans" cxnId="{77D74CB8-BF25-417C-AEB8-D5A16E49F7B2}">
      <dgm:prSet/>
      <dgm:spPr>
        <a:solidFill>
          <a:schemeClr val="accent6">
            <a:lumMod val="60000"/>
            <a:lumOff val="40000"/>
          </a:schemeClr>
        </a:solidFill>
      </dgm:spPr>
      <dgm:t>
        <a:bodyPr/>
        <a:lstStyle/>
        <a:p>
          <a:endParaRPr lang="en-GB"/>
        </a:p>
      </dgm:t>
    </dgm:pt>
    <dgm:pt modelId="{6E5B587B-00DE-4063-BDA1-F3BE7B2FD1E0}">
      <dgm:prSet phldrT="[Text]" phldr="0"/>
      <dgm:spPr/>
      <dgm:t>
        <a:bodyPr/>
        <a:lstStyle/>
        <a:p>
          <a:r>
            <a:rPr lang="en-US">
              <a:solidFill>
                <a:schemeClr val="bg1"/>
              </a:solidFill>
            </a:rPr>
            <a:t>Look at the questions you got wrong</a:t>
          </a:r>
          <a:endParaRPr lang="en-GB">
            <a:solidFill>
              <a:schemeClr val="bg1"/>
            </a:solidFill>
          </a:endParaRPr>
        </a:p>
      </dgm:t>
    </dgm:pt>
    <dgm:pt modelId="{2EF8CE5E-6EC2-468D-8A5E-9937BE7C9157}" type="parTrans" cxnId="{E73E5B14-1290-425A-9E36-0BD5C42B48FC}">
      <dgm:prSet/>
      <dgm:spPr/>
      <dgm:t>
        <a:bodyPr/>
        <a:lstStyle/>
        <a:p>
          <a:endParaRPr lang="en-GB"/>
        </a:p>
      </dgm:t>
    </dgm:pt>
    <dgm:pt modelId="{1776A4CB-4342-4D54-8081-BC27CFB32540}" type="sibTrans" cxnId="{E73E5B14-1290-425A-9E36-0BD5C42B48FC}">
      <dgm:prSet/>
      <dgm:spPr>
        <a:solidFill>
          <a:schemeClr val="accent6">
            <a:lumMod val="40000"/>
            <a:lumOff val="60000"/>
          </a:schemeClr>
        </a:solidFill>
      </dgm:spPr>
      <dgm:t>
        <a:bodyPr/>
        <a:lstStyle/>
        <a:p>
          <a:endParaRPr lang="en-GB"/>
        </a:p>
      </dgm:t>
    </dgm:pt>
    <dgm:pt modelId="{91EEDEC4-C720-4F02-A8E4-D7E69B3F8353}">
      <dgm:prSet phldrT="[Text]" phldr="0"/>
      <dgm:spPr/>
      <dgm:t>
        <a:bodyPr/>
        <a:lstStyle/>
        <a:p>
          <a:r>
            <a:rPr lang="en-US">
              <a:solidFill>
                <a:schemeClr val="bg1"/>
              </a:solidFill>
            </a:rPr>
            <a:t>Identify the topics</a:t>
          </a:r>
          <a:endParaRPr lang="en-GB">
            <a:solidFill>
              <a:schemeClr val="bg1"/>
            </a:solidFill>
          </a:endParaRPr>
        </a:p>
      </dgm:t>
    </dgm:pt>
    <dgm:pt modelId="{93E5EA80-8B51-41FD-B48C-D1F097925829}" type="parTrans" cxnId="{E5AE0A01-71B8-4200-8FA9-87818C909646}">
      <dgm:prSet/>
      <dgm:spPr/>
      <dgm:t>
        <a:bodyPr/>
        <a:lstStyle/>
        <a:p>
          <a:endParaRPr lang="en-GB"/>
        </a:p>
      </dgm:t>
    </dgm:pt>
    <dgm:pt modelId="{90DBF5E5-0DEF-45D4-B619-D54FE9E80A19}" type="sibTrans" cxnId="{E5AE0A01-71B8-4200-8FA9-87818C909646}">
      <dgm:prSet/>
      <dgm:spPr>
        <a:solidFill>
          <a:schemeClr val="accent6">
            <a:lumMod val="20000"/>
            <a:lumOff val="80000"/>
          </a:schemeClr>
        </a:solidFill>
      </dgm:spPr>
      <dgm:t>
        <a:bodyPr/>
        <a:lstStyle/>
        <a:p>
          <a:endParaRPr lang="en-GB"/>
        </a:p>
      </dgm:t>
    </dgm:pt>
    <dgm:pt modelId="{919BE84B-697A-4A21-9CC9-8C534CDD8D9D}">
      <dgm:prSet phldrT="[Text]" phldr="0"/>
      <dgm:spPr/>
      <dgm:t>
        <a:bodyPr/>
        <a:lstStyle/>
        <a:p>
          <a:r>
            <a:rPr lang="en-US">
              <a:solidFill>
                <a:schemeClr val="bg1"/>
              </a:solidFill>
            </a:rPr>
            <a:t>Practice questions/use revision guides/</a:t>
          </a:r>
          <a:r>
            <a:rPr lang="en-US" err="1">
              <a:solidFill>
                <a:schemeClr val="bg1"/>
              </a:solidFill>
            </a:rPr>
            <a:t>youtube</a:t>
          </a:r>
          <a:r>
            <a:rPr lang="en-US">
              <a:solidFill>
                <a:schemeClr val="bg1"/>
              </a:solidFill>
            </a:rPr>
            <a:t> videos to improve</a:t>
          </a:r>
          <a:endParaRPr lang="en-GB">
            <a:solidFill>
              <a:schemeClr val="bg1"/>
            </a:solidFill>
          </a:endParaRPr>
        </a:p>
      </dgm:t>
    </dgm:pt>
    <dgm:pt modelId="{B6A8BF43-7A11-4D7C-973D-AB0EE84D95F3}" type="parTrans" cxnId="{D127F265-EAA9-4CD0-B169-38ABF11EA99A}">
      <dgm:prSet/>
      <dgm:spPr/>
      <dgm:t>
        <a:bodyPr/>
        <a:lstStyle/>
        <a:p>
          <a:endParaRPr lang="en-GB"/>
        </a:p>
      </dgm:t>
    </dgm:pt>
    <dgm:pt modelId="{F78BB113-669A-459F-895E-2134D6837A19}" type="sibTrans" cxnId="{D127F265-EAA9-4CD0-B169-38ABF11EA99A}">
      <dgm:prSet/>
      <dgm:spPr>
        <a:solidFill>
          <a:schemeClr val="accent6">
            <a:lumMod val="50000"/>
          </a:schemeClr>
        </a:solidFill>
      </dgm:spPr>
      <dgm:t>
        <a:bodyPr/>
        <a:lstStyle/>
        <a:p>
          <a:endParaRPr lang="en-GB"/>
        </a:p>
      </dgm:t>
    </dgm:pt>
    <dgm:pt modelId="{92384989-D6D5-493B-B7BD-C89CC5309F62}" type="pres">
      <dgm:prSet presAssocID="{80F392A7-E622-4669-B58E-52F03624934A}" presName="cycle" presStyleCnt="0">
        <dgm:presLayoutVars>
          <dgm:dir/>
          <dgm:resizeHandles val="exact"/>
        </dgm:presLayoutVars>
      </dgm:prSet>
      <dgm:spPr/>
    </dgm:pt>
    <dgm:pt modelId="{05D6E84C-DAC9-40FA-B8CB-357FC8BE62D5}" type="pres">
      <dgm:prSet presAssocID="{E485EDD3-8AFF-45C6-ACEC-1F814AA1847D}" presName="dummy" presStyleCnt="0"/>
      <dgm:spPr/>
    </dgm:pt>
    <dgm:pt modelId="{AB086238-0AAD-4AA3-9D86-E707DD75AC22}" type="pres">
      <dgm:prSet presAssocID="{E485EDD3-8AFF-45C6-ACEC-1F814AA1847D}" presName="node" presStyleLbl="revTx" presStyleIdx="0" presStyleCnt="5">
        <dgm:presLayoutVars>
          <dgm:bulletEnabled val="1"/>
        </dgm:presLayoutVars>
      </dgm:prSet>
      <dgm:spPr/>
    </dgm:pt>
    <dgm:pt modelId="{917ADF07-6DEF-4475-B13D-4D84A2C134B3}" type="pres">
      <dgm:prSet presAssocID="{93CB73BC-3401-4B85-8CC6-2B7B3E7FA4F2}" presName="sibTrans" presStyleLbl="node1" presStyleIdx="0" presStyleCnt="5"/>
      <dgm:spPr/>
    </dgm:pt>
    <dgm:pt modelId="{6ED48747-97B6-4DA3-8B21-7F51BDA7DD0C}" type="pres">
      <dgm:prSet presAssocID="{2E8B33AE-4D8B-41F5-88B6-736097805E61}" presName="dummy" presStyleCnt="0"/>
      <dgm:spPr/>
    </dgm:pt>
    <dgm:pt modelId="{80874985-0B06-459D-9E02-BEA0A0B45334}" type="pres">
      <dgm:prSet presAssocID="{2E8B33AE-4D8B-41F5-88B6-736097805E61}" presName="node" presStyleLbl="revTx" presStyleIdx="1" presStyleCnt="5">
        <dgm:presLayoutVars>
          <dgm:bulletEnabled val="1"/>
        </dgm:presLayoutVars>
      </dgm:prSet>
      <dgm:spPr/>
    </dgm:pt>
    <dgm:pt modelId="{4C61CC68-60F0-4E37-B71C-3238BF713DFC}" type="pres">
      <dgm:prSet presAssocID="{935D6856-78C6-429D-91C7-493244C753F5}" presName="sibTrans" presStyleLbl="node1" presStyleIdx="1" presStyleCnt="5"/>
      <dgm:spPr/>
    </dgm:pt>
    <dgm:pt modelId="{0C428356-3856-492C-AF94-EDA9FB8FC1B8}" type="pres">
      <dgm:prSet presAssocID="{6E5B587B-00DE-4063-BDA1-F3BE7B2FD1E0}" presName="dummy" presStyleCnt="0"/>
      <dgm:spPr/>
    </dgm:pt>
    <dgm:pt modelId="{A2540791-6FCE-484A-84E8-B6560744BE2F}" type="pres">
      <dgm:prSet presAssocID="{6E5B587B-00DE-4063-BDA1-F3BE7B2FD1E0}" presName="node" presStyleLbl="revTx" presStyleIdx="2" presStyleCnt="5">
        <dgm:presLayoutVars>
          <dgm:bulletEnabled val="1"/>
        </dgm:presLayoutVars>
      </dgm:prSet>
      <dgm:spPr/>
    </dgm:pt>
    <dgm:pt modelId="{D2EBEA10-0E71-40F6-BE73-4099232875C0}" type="pres">
      <dgm:prSet presAssocID="{1776A4CB-4342-4D54-8081-BC27CFB32540}" presName="sibTrans" presStyleLbl="node1" presStyleIdx="2" presStyleCnt="5"/>
      <dgm:spPr/>
    </dgm:pt>
    <dgm:pt modelId="{5BA9B47D-44D9-46A0-8A00-8DF4FF5D895F}" type="pres">
      <dgm:prSet presAssocID="{91EEDEC4-C720-4F02-A8E4-D7E69B3F8353}" presName="dummy" presStyleCnt="0"/>
      <dgm:spPr/>
    </dgm:pt>
    <dgm:pt modelId="{BE91B740-B9FF-4C50-9939-F09335021957}" type="pres">
      <dgm:prSet presAssocID="{91EEDEC4-C720-4F02-A8E4-D7E69B3F8353}" presName="node" presStyleLbl="revTx" presStyleIdx="3" presStyleCnt="5">
        <dgm:presLayoutVars>
          <dgm:bulletEnabled val="1"/>
        </dgm:presLayoutVars>
      </dgm:prSet>
      <dgm:spPr/>
    </dgm:pt>
    <dgm:pt modelId="{F646840E-0405-43C3-AE20-7AAFABEC3FA5}" type="pres">
      <dgm:prSet presAssocID="{90DBF5E5-0DEF-45D4-B619-D54FE9E80A19}" presName="sibTrans" presStyleLbl="node1" presStyleIdx="3" presStyleCnt="5"/>
      <dgm:spPr/>
    </dgm:pt>
    <dgm:pt modelId="{8084E02D-2121-440B-A606-7028DBC3825D}" type="pres">
      <dgm:prSet presAssocID="{919BE84B-697A-4A21-9CC9-8C534CDD8D9D}" presName="dummy" presStyleCnt="0"/>
      <dgm:spPr/>
    </dgm:pt>
    <dgm:pt modelId="{8D9E1220-638B-4655-87CB-D0998EB1E0F5}" type="pres">
      <dgm:prSet presAssocID="{919BE84B-697A-4A21-9CC9-8C534CDD8D9D}" presName="node" presStyleLbl="revTx" presStyleIdx="4" presStyleCnt="5">
        <dgm:presLayoutVars>
          <dgm:bulletEnabled val="1"/>
        </dgm:presLayoutVars>
      </dgm:prSet>
      <dgm:spPr/>
    </dgm:pt>
    <dgm:pt modelId="{E2DD753F-DD41-4916-8005-E3EC4CFA6C37}" type="pres">
      <dgm:prSet presAssocID="{F78BB113-669A-459F-895E-2134D6837A19}" presName="sibTrans" presStyleLbl="node1" presStyleIdx="4" presStyleCnt="5"/>
      <dgm:spPr/>
    </dgm:pt>
  </dgm:ptLst>
  <dgm:cxnLst>
    <dgm:cxn modelId="{E5AE0A01-71B8-4200-8FA9-87818C909646}" srcId="{80F392A7-E622-4669-B58E-52F03624934A}" destId="{91EEDEC4-C720-4F02-A8E4-D7E69B3F8353}" srcOrd="3" destOrd="0" parTransId="{93E5EA80-8B51-41FD-B48C-D1F097925829}" sibTransId="{90DBF5E5-0DEF-45D4-B619-D54FE9E80A19}"/>
    <dgm:cxn modelId="{F0E05D09-0B9C-4FF2-81E0-6A56A87D2CE8}" type="presOf" srcId="{1776A4CB-4342-4D54-8081-BC27CFB32540}" destId="{D2EBEA10-0E71-40F6-BE73-4099232875C0}" srcOrd="0" destOrd="0" presId="urn:microsoft.com/office/officeart/2005/8/layout/cycle1"/>
    <dgm:cxn modelId="{E73E5B14-1290-425A-9E36-0BD5C42B48FC}" srcId="{80F392A7-E622-4669-B58E-52F03624934A}" destId="{6E5B587B-00DE-4063-BDA1-F3BE7B2FD1E0}" srcOrd="2" destOrd="0" parTransId="{2EF8CE5E-6EC2-468D-8A5E-9937BE7C9157}" sibTransId="{1776A4CB-4342-4D54-8081-BC27CFB32540}"/>
    <dgm:cxn modelId="{ABDB3416-2FD2-417E-AF11-8FFD0C6939B0}" type="presOf" srcId="{919BE84B-697A-4A21-9CC9-8C534CDD8D9D}" destId="{8D9E1220-638B-4655-87CB-D0998EB1E0F5}" srcOrd="0" destOrd="0" presId="urn:microsoft.com/office/officeart/2005/8/layout/cycle1"/>
    <dgm:cxn modelId="{7079D629-D1AA-4A3E-BF0B-0B8E31DFAFEF}" type="presOf" srcId="{91EEDEC4-C720-4F02-A8E4-D7E69B3F8353}" destId="{BE91B740-B9FF-4C50-9939-F09335021957}" srcOrd="0" destOrd="0" presId="urn:microsoft.com/office/officeart/2005/8/layout/cycle1"/>
    <dgm:cxn modelId="{3D64FC35-29AE-41FE-A614-BF6FA6D9E88D}" type="presOf" srcId="{935D6856-78C6-429D-91C7-493244C753F5}" destId="{4C61CC68-60F0-4E37-B71C-3238BF713DFC}" srcOrd="0" destOrd="0" presId="urn:microsoft.com/office/officeart/2005/8/layout/cycle1"/>
    <dgm:cxn modelId="{C7973164-3F34-41E2-85ED-04DF45DE269A}" srcId="{80F392A7-E622-4669-B58E-52F03624934A}" destId="{E485EDD3-8AFF-45C6-ACEC-1F814AA1847D}" srcOrd="0" destOrd="0" parTransId="{5B311837-1EF5-4ABA-A7F5-1674FC21B6B7}" sibTransId="{93CB73BC-3401-4B85-8CC6-2B7B3E7FA4F2}"/>
    <dgm:cxn modelId="{D127F265-EAA9-4CD0-B169-38ABF11EA99A}" srcId="{80F392A7-E622-4669-B58E-52F03624934A}" destId="{919BE84B-697A-4A21-9CC9-8C534CDD8D9D}" srcOrd="4" destOrd="0" parTransId="{B6A8BF43-7A11-4D7C-973D-AB0EE84D95F3}" sibTransId="{F78BB113-669A-459F-895E-2134D6837A19}"/>
    <dgm:cxn modelId="{4447B799-7400-408E-9BB6-2FE9BFC62663}" type="presOf" srcId="{80F392A7-E622-4669-B58E-52F03624934A}" destId="{92384989-D6D5-493B-B7BD-C89CC5309F62}" srcOrd="0" destOrd="0" presId="urn:microsoft.com/office/officeart/2005/8/layout/cycle1"/>
    <dgm:cxn modelId="{18D8F79C-A622-4588-81C2-8548944F86E4}" type="presOf" srcId="{6E5B587B-00DE-4063-BDA1-F3BE7B2FD1E0}" destId="{A2540791-6FCE-484A-84E8-B6560744BE2F}" srcOrd="0" destOrd="0" presId="urn:microsoft.com/office/officeart/2005/8/layout/cycle1"/>
    <dgm:cxn modelId="{757B56AE-E400-4790-B84A-A7F8AC3186F1}" type="presOf" srcId="{E485EDD3-8AFF-45C6-ACEC-1F814AA1847D}" destId="{AB086238-0AAD-4AA3-9D86-E707DD75AC22}" srcOrd="0" destOrd="0" presId="urn:microsoft.com/office/officeart/2005/8/layout/cycle1"/>
    <dgm:cxn modelId="{77D74CB8-BF25-417C-AEB8-D5A16E49F7B2}" srcId="{80F392A7-E622-4669-B58E-52F03624934A}" destId="{2E8B33AE-4D8B-41F5-88B6-736097805E61}" srcOrd="1" destOrd="0" parTransId="{BCC33052-2383-488A-8FFC-BE7A49468F94}" sibTransId="{935D6856-78C6-429D-91C7-493244C753F5}"/>
    <dgm:cxn modelId="{C9DCBACA-4119-4BA5-8D36-E6653AFE06EE}" type="presOf" srcId="{93CB73BC-3401-4B85-8CC6-2B7B3E7FA4F2}" destId="{917ADF07-6DEF-4475-B13D-4D84A2C134B3}" srcOrd="0" destOrd="0" presId="urn:microsoft.com/office/officeart/2005/8/layout/cycle1"/>
    <dgm:cxn modelId="{D443A1D5-6F75-4C04-8574-04DC4522DE58}" type="presOf" srcId="{2E8B33AE-4D8B-41F5-88B6-736097805E61}" destId="{80874985-0B06-459D-9E02-BEA0A0B45334}" srcOrd="0" destOrd="0" presId="urn:microsoft.com/office/officeart/2005/8/layout/cycle1"/>
    <dgm:cxn modelId="{298454F2-8385-43F3-BFFB-F1998C8C5095}" type="presOf" srcId="{F78BB113-669A-459F-895E-2134D6837A19}" destId="{E2DD753F-DD41-4916-8005-E3EC4CFA6C37}" srcOrd="0" destOrd="0" presId="urn:microsoft.com/office/officeart/2005/8/layout/cycle1"/>
    <dgm:cxn modelId="{ECC618F8-76B9-453E-AC17-0F652D28EE03}" type="presOf" srcId="{90DBF5E5-0DEF-45D4-B619-D54FE9E80A19}" destId="{F646840E-0405-43C3-AE20-7AAFABEC3FA5}" srcOrd="0" destOrd="0" presId="urn:microsoft.com/office/officeart/2005/8/layout/cycle1"/>
    <dgm:cxn modelId="{662973A8-0521-4914-975A-404DB11E132B}" type="presParOf" srcId="{92384989-D6D5-493B-B7BD-C89CC5309F62}" destId="{05D6E84C-DAC9-40FA-B8CB-357FC8BE62D5}" srcOrd="0" destOrd="0" presId="urn:microsoft.com/office/officeart/2005/8/layout/cycle1"/>
    <dgm:cxn modelId="{FAE2C69D-CA69-4407-BEFE-140346194DFB}" type="presParOf" srcId="{92384989-D6D5-493B-B7BD-C89CC5309F62}" destId="{AB086238-0AAD-4AA3-9D86-E707DD75AC22}" srcOrd="1" destOrd="0" presId="urn:microsoft.com/office/officeart/2005/8/layout/cycle1"/>
    <dgm:cxn modelId="{D0A046A2-E860-4832-9541-297A5A210B98}" type="presParOf" srcId="{92384989-D6D5-493B-B7BD-C89CC5309F62}" destId="{917ADF07-6DEF-4475-B13D-4D84A2C134B3}" srcOrd="2" destOrd="0" presId="urn:microsoft.com/office/officeart/2005/8/layout/cycle1"/>
    <dgm:cxn modelId="{4744AC55-8134-461E-A4A1-1191FCF79364}" type="presParOf" srcId="{92384989-D6D5-493B-B7BD-C89CC5309F62}" destId="{6ED48747-97B6-4DA3-8B21-7F51BDA7DD0C}" srcOrd="3" destOrd="0" presId="urn:microsoft.com/office/officeart/2005/8/layout/cycle1"/>
    <dgm:cxn modelId="{4D7E0251-9D3B-426F-9B92-C53E78A877EC}" type="presParOf" srcId="{92384989-D6D5-493B-B7BD-C89CC5309F62}" destId="{80874985-0B06-459D-9E02-BEA0A0B45334}" srcOrd="4" destOrd="0" presId="urn:microsoft.com/office/officeart/2005/8/layout/cycle1"/>
    <dgm:cxn modelId="{0EF8050E-3FAD-4403-976E-4C4A3CC96437}" type="presParOf" srcId="{92384989-D6D5-493B-B7BD-C89CC5309F62}" destId="{4C61CC68-60F0-4E37-B71C-3238BF713DFC}" srcOrd="5" destOrd="0" presId="urn:microsoft.com/office/officeart/2005/8/layout/cycle1"/>
    <dgm:cxn modelId="{81EE3452-7821-4D13-B8BD-57407417C160}" type="presParOf" srcId="{92384989-D6D5-493B-B7BD-C89CC5309F62}" destId="{0C428356-3856-492C-AF94-EDA9FB8FC1B8}" srcOrd="6" destOrd="0" presId="urn:microsoft.com/office/officeart/2005/8/layout/cycle1"/>
    <dgm:cxn modelId="{F06E73D1-F904-4F7A-A1A8-9E5E4A0335BB}" type="presParOf" srcId="{92384989-D6D5-493B-B7BD-C89CC5309F62}" destId="{A2540791-6FCE-484A-84E8-B6560744BE2F}" srcOrd="7" destOrd="0" presId="urn:microsoft.com/office/officeart/2005/8/layout/cycle1"/>
    <dgm:cxn modelId="{736EF8B5-72D6-4A6D-8885-709EFFB383CB}" type="presParOf" srcId="{92384989-D6D5-493B-B7BD-C89CC5309F62}" destId="{D2EBEA10-0E71-40F6-BE73-4099232875C0}" srcOrd="8" destOrd="0" presId="urn:microsoft.com/office/officeart/2005/8/layout/cycle1"/>
    <dgm:cxn modelId="{77517963-6868-4F3E-A72A-D5B3BABD762D}" type="presParOf" srcId="{92384989-D6D5-493B-B7BD-C89CC5309F62}" destId="{5BA9B47D-44D9-46A0-8A00-8DF4FF5D895F}" srcOrd="9" destOrd="0" presId="urn:microsoft.com/office/officeart/2005/8/layout/cycle1"/>
    <dgm:cxn modelId="{6A6A5133-792B-4E15-BB6B-A8059897DBE0}" type="presParOf" srcId="{92384989-D6D5-493B-B7BD-C89CC5309F62}" destId="{BE91B740-B9FF-4C50-9939-F09335021957}" srcOrd="10" destOrd="0" presId="urn:microsoft.com/office/officeart/2005/8/layout/cycle1"/>
    <dgm:cxn modelId="{87E18985-04C5-42F9-8B42-899460CCC253}" type="presParOf" srcId="{92384989-D6D5-493B-B7BD-C89CC5309F62}" destId="{F646840E-0405-43C3-AE20-7AAFABEC3FA5}" srcOrd="11" destOrd="0" presId="urn:microsoft.com/office/officeart/2005/8/layout/cycle1"/>
    <dgm:cxn modelId="{D0E2E065-9DEB-4277-9743-322F558A1013}" type="presParOf" srcId="{92384989-D6D5-493B-B7BD-C89CC5309F62}" destId="{8084E02D-2121-440B-A606-7028DBC3825D}" srcOrd="12" destOrd="0" presId="urn:microsoft.com/office/officeart/2005/8/layout/cycle1"/>
    <dgm:cxn modelId="{524481F5-6020-4C56-BC97-6C7196524CB0}" type="presParOf" srcId="{92384989-D6D5-493B-B7BD-C89CC5309F62}" destId="{8D9E1220-638B-4655-87CB-D0998EB1E0F5}" srcOrd="13" destOrd="0" presId="urn:microsoft.com/office/officeart/2005/8/layout/cycle1"/>
    <dgm:cxn modelId="{E3599353-DAC0-4BFD-8255-17AA5273BEA4}" type="presParOf" srcId="{92384989-D6D5-493B-B7BD-C89CC5309F62}" destId="{E2DD753F-DD41-4916-8005-E3EC4CFA6C37}"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86238-0AAD-4AA3-9D86-E707DD75AC22}">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rPr>
            <a:t>Complete Past Papers</a:t>
          </a:r>
          <a:endParaRPr lang="en-GB" sz="1500" kern="1200">
            <a:solidFill>
              <a:schemeClr val="bg1"/>
            </a:solidFill>
          </a:endParaRPr>
        </a:p>
      </dsp:txBody>
      <dsp:txXfrm>
        <a:off x="4704665" y="39140"/>
        <a:ext cx="1341437" cy="1341437"/>
      </dsp:txXfrm>
    </dsp:sp>
    <dsp:sp modelId="{917ADF07-6DEF-4475-B13D-4D84A2C134B3}">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74985-0B06-459D-9E02-BEA0A0B45334}">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rPr>
            <a:t>Hand in to your teacher (or mark yourself)</a:t>
          </a:r>
          <a:endParaRPr lang="en-GB" sz="1500" kern="1200">
            <a:solidFill>
              <a:schemeClr val="bg1"/>
            </a:solidFill>
          </a:endParaRPr>
        </a:p>
      </dsp:txBody>
      <dsp:txXfrm>
        <a:off x="5515145" y="2533541"/>
        <a:ext cx="1341437" cy="1341437"/>
      </dsp:txXfrm>
    </dsp:sp>
    <dsp:sp modelId="{4C61CC68-60F0-4E37-B71C-3238BF713DFC}">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40791-6FCE-484A-84E8-B6560744BE2F}">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rPr>
            <a:t>Look at the questions you got wrong</a:t>
          </a:r>
          <a:endParaRPr lang="en-GB" sz="1500" kern="1200">
            <a:solidFill>
              <a:schemeClr val="bg1"/>
            </a:solidFill>
          </a:endParaRPr>
        </a:p>
      </dsp:txBody>
      <dsp:txXfrm>
        <a:off x="3393281" y="4075166"/>
        <a:ext cx="1341437" cy="1341437"/>
      </dsp:txXfrm>
    </dsp:sp>
    <dsp:sp modelId="{D2EBEA10-0E71-40F6-BE73-4099232875C0}">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1B740-B9FF-4C50-9939-F09335021957}">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rPr>
            <a:t>Identify the topics</a:t>
          </a:r>
          <a:endParaRPr lang="en-GB" sz="1500" kern="1200">
            <a:solidFill>
              <a:schemeClr val="bg1"/>
            </a:solidFill>
          </a:endParaRPr>
        </a:p>
      </dsp:txBody>
      <dsp:txXfrm>
        <a:off x="1271416" y="2533541"/>
        <a:ext cx="1341437" cy="1341437"/>
      </dsp:txXfrm>
    </dsp:sp>
    <dsp:sp modelId="{F646840E-0405-43C3-AE20-7AAFABEC3FA5}">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9E1220-638B-4655-87CB-D0998EB1E0F5}">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rPr>
            <a:t>Practice questions/use revision guides/</a:t>
          </a:r>
          <a:r>
            <a:rPr lang="en-US" sz="1500" kern="1200" err="1">
              <a:solidFill>
                <a:schemeClr val="bg1"/>
              </a:solidFill>
            </a:rPr>
            <a:t>youtube</a:t>
          </a:r>
          <a:r>
            <a:rPr lang="en-US" sz="1500" kern="1200">
              <a:solidFill>
                <a:schemeClr val="bg1"/>
              </a:solidFill>
            </a:rPr>
            <a:t> videos to improve</a:t>
          </a:r>
          <a:endParaRPr lang="en-GB" sz="1500" kern="1200">
            <a:solidFill>
              <a:schemeClr val="bg1"/>
            </a:solidFill>
          </a:endParaRPr>
        </a:p>
      </dsp:txBody>
      <dsp:txXfrm>
        <a:off x="2081896" y="39140"/>
        <a:ext cx="1341437" cy="1341437"/>
      </dsp:txXfrm>
    </dsp:sp>
    <dsp:sp modelId="{E2DD753F-DD41-4916-8005-E3EC4CFA6C37}">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BFC00-16BC-4916-9C47-70031E8732B9}" type="datetimeFigureOut">
              <a:rPr lang="en-GB" smtClean="0"/>
              <a:t>13/10/2025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3FDD9-4250-4D04-9F93-D449DCF7725D}" type="slidenum">
              <a:rPr lang="en-GB" smtClean="0"/>
              <a:t>‹#›</a:t>
            </a:fld>
            <a:endParaRPr lang="en-GB"/>
          </a:p>
        </p:txBody>
      </p:sp>
    </p:spTree>
    <p:extLst>
      <p:ext uri="{BB962C8B-B14F-4D97-AF65-F5344CB8AC3E}">
        <p14:creationId xmlns:p14="http://schemas.microsoft.com/office/powerpoint/2010/main" val="34843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E711-4D84-4FF1-89A5-B715A37620EF}"/>
              </a:ext>
            </a:extLst>
          </p:cNvPr>
          <p:cNvSpPr>
            <a:spLocks noGrp="1"/>
          </p:cNvSpPr>
          <p:nvPr>
            <p:ph type="ctrTitle"/>
          </p:nvPr>
        </p:nvSpPr>
        <p:spPr>
          <a:xfrm>
            <a:off x="1524000" y="1327027"/>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7A3BD7-99CD-455B-BCAD-4378DBBA40DB}"/>
              </a:ext>
            </a:extLst>
          </p:cNvPr>
          <p:cNvSpPr>
            <a:spLocks noGrp="1"/>
          </p:cNvSpPr>
          <p:nvPr>
            <p:ph type="subTitle" idx="1"/>
          </p:nvPr>
        </p:nvSpPr>
        <p:spPr>
          <a:xfrm>
            <a:off x="1524000" y="3806702"/>
            <a:ext cx="9144000" cy="1655762"/>
          </a:xfrm>
          <a:solidFill>
            <a:srgbClr val="083F88"/>
          </a:solidFill>
          <a:ln w="28575">
            <a:solidFill>
              <a:schemeClr val="accent4"/>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FA44C6-C66B-4E3E-886E-8F51C2A8B864}"/>
              </a:ext>
            </a:extLst>
          </p:cNvPr>
          <p:cNvSpPr>
            <a:spLocks noGrp="1"/>
          </p:cNvSpPr>
          <p:nvPr>
            <p:ph type="dt" sz="half" idx="10"/>
          </p:nvPr>
        </p:nvSpPr>
        <p:spPr/>
        <p:txBody>
          <a:bodyPr/>
          <a:lstStyle/>
          <a:p>
            <a:fld id="{59DA5A68-9B22-49F2-A55A-5F6292E535F8}" type="datetimeFigureOut">
              <a:rPr lang="en-GB" smtClean="0"/>
              <a:t>13/10/2025</a:t>
            </a:fld>
            <a:endParaRPr lang="en-GB"/>
          </a:p>
        </p:txBody>
      </p:sp>
      <p:sp>
        <p:nvSpPr>
          <p:cNvPr id="5" name="Footer Placeholder 4">
            <a:extLst>
              <a:ext uri="{FF2B5EF4-FFF2-40B4-BE49-F238E27FC236}">
                <a16:creationId xmlns:a16="http://schemas.microsoft.com/office/drawing/2014/main" id="{D9E19AF6-B260-4325-ADB5-2E77C9818E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44EA2F-B638-42CF-9B60-9B902CF1F135}"/>
              </a:ext>
            </a:extLst>
          </p:cNvPr>
          <p:cNvSpPr>
            <a:spLocks noGrp="1"/>
          </p:cNvSpPr>
          <p:nvPr>
            <p:ph type="sldNum" sz="quarter" idx="12"/>
          </p:nvPr>
        </p:nvSpPr>
        <p:spPr/>
        <p:txBody>
          <a:bodyPr/>
          <a:lstStyle/>
          <a:p>
            <a:fld id="{8E80DC51-D079-422C-9449-F24081559B3E}" type="slidenum">
              <a:rPr lang="en-GB" smtClean="0"/>
              <a:t>‹#›</a:t>
            </a:fld>
            <a:endParaRPr lang="en-GB"/>
          </a:p>
        </p:txBody>
      </p:sp>
    </p:spTree>
    <p:extLst>
      <p:ext uri="{BB962C8B-B14F-4D97-AF65-F5344CB8AC3E}">
        <p14:creationId xmlns:p14="http://schemas.microsoft.com/office/powerpoint/2010/main" val="139944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FA02-C0DF-4F31-89A6-9FB4C1FC8562}"/>
              </a:ext>
            </a:extLst>
          </p:cNvPr>
          <p:cNvSpPr>
            <a:spLocks noGrp="1"/>
          </p:cNvSpPr>
          <p:nvPr>
            <p:ph type="title"/>
          </p:nvPr>
        </p:nvSpPr>
        <p:spPr>
          <a:xfrm>
            <a:off x="838200" y="18256"/>
            <a:ext cx="10515600" cy="92277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8C1E65-4E52-4D3D-B041-4FEC84C8B50A}"/>
              </a:ext>
            </a:extLst>
          </p:cNvPr>
          <p:cNvSpPr>
            <a:spLocks noGrp="1"/>
          </p:cNvSpPr>
          <p:nvPr>
            <p:ph idx="1"/>
          </p:nvPr>
        </p:nvSpPr>
        <p:spPr>
          <a:xfrm>
            <a:off x="838200" y="1393794"/>
            <a:ext cx="10515600" cy="4783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BDA4DB-0E6E-428B-BD77-5D7E4A489232}"/>
              </a:ext>
            </a:extLst>
          </p:cNvPr>
          <p:cNvSpPr>
            <a:spLocks noGrp="1"/>
          </p:cNvSpPr>
          <p:nvPr>
            <p:ph type="dt" sz="half" idx="10"/>
          </p:nvPr>
        </p:nvSpPr>
        <p:spPr/>
        <p:txBody>
          <a:bodyPr/>
          <a:lstStyle/>
          <a:p>
            <a:fld id="{59DA5A68-9B22-49F2-A55A-5F6292E535F8}" type="datetimeFigureOut">
              <a:rPr lang="en-GB" smtClean="0"/>
              <a:t>13/10/2025</a:t>
            </a:fld>
            <a:endParaRPr lang="en-GB"/>
          </a:p>
        </p:txBody>
      </p:sp>
      <p:sp>
        <p:nvSpPr>
          <p:cNvPr id="5" name="Footer Placeholder 4">
            <a:extLst>
              <a:ext uri="{FF2B5EF4-FFF2-40B4-BE49-F238E27FC236}">
                <a16:creationId xmlns:a16="http://schemas.microsoft.com/office/drawing/2014/main" id="{032605F1-919B-4DE2-A4D3-64046815D3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36641-087F-45A4-B742-9A2508EF9AB1}"/>
              </a:ext>
            </a:extLst>
          </p:cNvPr>
          <p:cNvSpPr>
            <a:spLocks noGrp="1"/>
          </p:cNvSpPr>
          <p:nvPr>
            <p:ph type="sldNum" sz="quarter" idx="12"/>
          </p:nvPr>
        </p:nvSpPr>
        <p:spPr/>
        <p:txBody>
          <a:bodyPr/>
          <a:lstStyle/>
          <a:p>
            <a:fld id="{8E80DC51-D079-422C-9449-F24081559B3E}" type="slidenum">
              <a:rPr lang="en-GB" smtClean="0"/>
              <a:t>‹#›</a:t>
            </a:fld>
            <a:endParaRPr lang="en-GB"/>
          </a:p>
        </p:txBody>
      </p:sp>
    </p:spTree>
    <p:extLst>
      <p:ext uri="{BB962C8B-B14F-4D97-AF65-F5344CB8AC3E}">
        <p14:creationId xmlns:p14="http://schemas.microsoft.com/office/powerpoint/2010/main" val="96940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A5F8-94A3-4427-AA98-4CE4834865D6}"/>
              </a:ext>
            </a:extLst>
          </p:cNvPr>
          <p:cNvSpPr>
            <a:spLocks noGrp="1"/>
          </p:cNvSpPr>
          <p:nvPr>
            <p:ph type="title"/>
          </p:nvPr>
        </p:nvSpPr>
        <p:spPr>
          <a:xfrm>
            <a:off x="838200" y="136525"/>
            <a:ext cx="10515600" cy="78675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0C05B9-5AEB-48B4-8152-DA7825D145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5CBC33-4EF1-4527-B13F-8216327DA4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9E9DC5-445F-428E-BE60-FC60FBB91976}"/>
              </a:ext>
            </a:extLst>
          </p:cNvPr>
          <p:cNvSpPr>
            <a:spLocks noGrp="1"/>
          </p:cNvSpPr>
          <p:nvPr>
            <p:ph type="dt" sz="half" idx="10"/>
          </p:nvPr>
        </p:nvSpPr>
        <p:spPr/>
        <p:txBody>
          <a:bodyPr/>
          <a:lstStyle/>
          <a:p>
            <a:fld id="{59DA5A68-9B22-49F2-A55A-5F6292E535F8}" type="datetimeFigureOut">
              <a:rPr lang="en-GB" smtClean="0"/>
              <a:t>13/10/2025</a:t>
            </a:fld>
            <a:endParaRPr lang="en-GB"/>
          </a:p>
        </p:txBody>
      </p:sp>
      <p:sp>
        <p:nvSpPr>
          <p:cNvPr id="6" name="Footer Placeholder 5">
            <a:extLst>
              <a:ext uri="{FF2B5EF4-FFF2-40B4-BE49-F238E27FC236}">
                <a16:creationId xmlns:a16="http://schemas.microsoft.com/office/drawing/2014/main" id="{743BE12C-38AC-4B71-A06D-C62AD507EA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4ED5CB-398B-4B17-A9F4-FAD9E438D37A}"/>
              </a:ext>
            </a:extLst>
          </p:cNvPr>
          <p:cNvSpPr>
            <a:spLocks noGrp="1"/>
          </p:cNvSpPr>
          <p:nvPr>
            <p:ph type="sldNum" sz="quarter" idx="12"/>
          </p:nvPr>
        </p:nvSpPr>
        <p:spPr/>
        <p:txBody>
          <a:bodyPr/>
          <a:lstStyle/>
          <a:p>
            <a:fld id="{8E80DC51-D079-422C-9449-F24081559B3E}" type="slidenum">
              <a:rPr lang="en-GB" smtClean="0"/>
              <a:t>‹#›</a:t>
            </a:fld>
            <a:endParaRPr lang="en-GB"/>
          </a:p>
        </p:txBody>
      </p:sp>
    </p:spTree>
    <p:extLst>
      <p:ext uri="{BB962C8B-B14F-4D97-AF65-F5344CB8AC3E}">
        <p14:creationId xmlns:p14="http://schemas.microsoft.com/office/powerpoint/2010/main" val="18517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1062-A81E-4263-9854-EF2197A32D53}"/>
              </a:ext>
            </a:extLst>
          </p:cNvPr>
          <p:cNvSpPr>
            <a:spLocks noGrp="1"/>
          </p:cNvSpPr>
          <p:nvPr>
            <p:ph type="title"/>
          </p:nvPr>
        </p:nvSpPr>
        <p:spPr>
          <a:xfrm>
            <a:off x="836612" y="125841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020EEB-21BB-4312-BC76-C731B5EEA6EE}"/>
              </a:ext>
            </a:extLst>
          </p:cNvPr>
          <p:cNvSpPr>
            <a:spLocks noGrp="1"/>
          </p:cNvSpPr>
          <p:nvPr>
            <p:ph idx="1"/>
          </p:nvPr>
        </p:nvSpPr>
        <p:spPr>
          <a:xfrm>
            <a:off x="5183188" y="1258410"/>
            <a:ext cx="6172200" cy="46026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46787C-BEC5-4FF9-BCBF-DD0D4E1C95AA}"/>
              </a:ext>
            </a:extLst>
          </p:cNvPr>
          <p:cNvSpPr>
            <a:spLocks noGrp="1"/>
          </p:cNvSpPr>
          <p:nvPr>
            <p:ph type="body" sz="half" idx="2"/>
          </p:nvPr>
        </p:nvSpPr>
        <p:spPr>
          <a:xfrm>
            <a:off x="839788" y="2858610"/>
            <a:ext cx="3932237" cy="30103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463CB-4974-484E-B665-BDDFDEBB0A03}"/>
              </a:ext>
            </a:extLst>
          </p:cNvPr>
          <p:cNvSpPr>
            <a:spLocks noGrp="1"/>
          </p:cNvSpPr>
          <p:nvPr>
            <p:ph type="dt" sz="half" idx="10"/>
          </p:nvPr>
        </p:nvSpPr>
        <p:spPr/>
        <p:txBody>
          <a:bodyPr/>
          <a:lstStyle/>
          <a:p>
            <a:fld id="{59DA5A68-9B22-49F2-A55A-5F6292E535F8}" type="datetimeFigureOut">
              <a:rPr lang="en-GB" smtClean="0"/>
              <a:t>13/10/2025</a:t>
            </a:fld>
            <a:endParaRPr lang="en-GB"/>
          </a:p>
        </p:txBody>
      </p:sp>
      <p:sp>
        <p:nvSpPr>
          <p:cNvPr id="6" name="Footer Placeholder 5">
            <a:extLst>
              <a:ext uri="{FF2B5EF4-FFF2-40B4-BE49-F238E27FC236}">
                <a16:creationId xmlns:a16="http://schemas.microsoft.com/office/drawing/2014/main" id="{3C0F1FDB-F265-4D31-9E25-8F7E1639D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A6DD7C-588A-4F0B-BD00-71E63691B1D6}"/>
              </a:ext>
            </a:extLst>
          </p:cNvPr>
          <p:cNvSpPr>
            <a:spLocks noGrp="1"/>
          </p:cNvSpPr>
          <p:nvPr>
            <p:ph type="sldNum" sz="quarter" idx="12"/>
          </p:nvPr>
        </p:nvSpPr>
        <p:spPr/>
        <p:txBody>
          <a:bodyPr/>
          <a:lstStyle/>
          <a:p>
            <a:fld id="{8E80DC51-D079-422C-9449-F24081559B3E}" type="slidenum">
              <a:rPr lang="en-GB" smtClean="0"/>
              <a:t>‹#›</a:t>
            </a:fld>
            <a:endParaRPr lang="en-GB"/>
          </a:p>
        </p:txBody>
      </p:sp>
      <p:sp>
        <p:nvSpPr>
          <p:cNvPr id="14" name="Content Placeholder 13">
            <a:extLst>
              <a:ext uri="{FF2B5EF4-FFF2-40B4-BE49-F238E27FC236}">
                <a16:creationId xmlns:a16="http://schemas.microsoft.com/office/drawing/2014/main" id="{9B43066C-B460-4440-ADCE-224D6BC85C2B}"/>
              </a:ext>
            </a:extLst>
          </p:cNvPr>
          <p:cNvSpPr>
            <a:spLocks noGrp="1"/>
          </p:cNvSpPr>
          <p:nvPr>
            <p:ph sz="quarter" idx="13"/>
          </p:nvPr>
        </p:nvSpPr>
        <p:spPr>
          <a:xfrm>
            <a:off x="836612" y="61913"/>
            <a:ext cx="10517188" cy="842962"/>
          </a:xfrm>
          <a:solidFill>
            <a:srgbClr val="083F88"/>
          </a:solidFill>
          <a:ln w="28575">
            <a:solidFill>
              <a:srgbClr val="FFC000"/>
            </a:solidFill>
          </a:ln>
        </p:spPr>
        <p:txBody>
          <a:bodyPr anchor="ctr">
            <a:normAutofit/>
          </a:bodyPr>
          <a:lstStyle>
            <a:lvl1pPr marL="0" indent="0" algn="ctr">
              <a:buNone/>
              <a:defRPr sz="36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61857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608576" y="1545336"/>
            <a:ext cx="5632704"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p:txBody>
          <a:bodyPr/>
          <a:lstStyle/>
          <a:p>
            <a:fld id="{B532E1D6-C7BB-4F27-A052-1BB6D5701FA8}" type="datetimeFigureOut">
              <a:rPr lang="en-GB" smtClean="0"/>
              <a:t>13/10/2025</a:t>
            </a:fld>
            <a:endParaRPr lang="en-GB"/>
          </a:p>
        </p:txBody>
      </p:sp>
      <p:sp>
        <p:nvSpPr>
          <p:cNvPr id="10" name="Slide Number Placeholder 9"/>
          <p:cNvSpPr>
            <a:spLocks noGrp="1"/>
          </p:cNvSpPr>
          <p:nvPr>
            <p:ph type="sldNum" sz="quarter" idx="15"/>
          </p:nvPr>
        </p:nvSpPr>
        <p:spPr/>
        <p:txBody>
          <a:bodyPr/>
          <a:lstStyle/>
          <a:p>
            <a:fld id="{8A9BA3BF-5B32-410C-88C2-437F9498F114}" type="slidenum">
              <a:rPr lang="en-GB" smtClean="0"/>
              <a:t>‹#›</a:t>
            </a:fld>
            <a:endParaRPr lang="en-GB"/>
          </a:p>
        </p:txBody>
      </p:sp>
      <p:sp>
        <p:nvSpPr>
          <p:cNvPr id="11" name="Footer Placeholder 10"/>
          <p:cNvSpPr>
            <a:spLocks noGrp="1"/>
          </p:cNvSpPr>
          <p:nvPr>
            <p:ph type="ftr" sz="quarter" idx="16"/>
          </p:nvPr>
        </p:nvSpPr>
        <p:spPr/>
        <p:txBody>
          <a:bodyPr/>
          <a:lstStyle/>
          <a:p>
            <a:endParaRPr lang="en-GB"/>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883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16559" y="592837"/>
            <a:ext cx="11358880" cy="307777"/>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5386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1597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50" b="0" i="0">
                <a:solidFill>
                  <a:srgbClr val="7282AC"/>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1699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7446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B643-3431-4BCC-9851-899A09023D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E73E81-5DC3-495F-A03A-04DADE35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FBAEEB-3108-42A8-9A9F-A75B63647AD0}"/>
              </a:ext>
            </a:extLst>
          </p:cNvPr>
          <p:cNvSpPr>
            <a:spLocks noGrp="1"/>
          </p:cNvSpPr>
          <p:nvPr>
            <p:ph type="dt" sz="half" idx="10"/>
          </p:nvPr>
        </p:nvSpPr>
        <p:spPr/>
        <p:txBody>
          <a:bodyPr/>
          <a:lstStyle/>
          <a:p>
            <a:fld id="{CD66E8E8-DCE9-49BA-A933-6D20900046CE}" type="datetimeFigureOut">
              <a:rPr lang="en-GB" smtClean="0"/>
              <a:t>13/10/2025</a:t>
            </a:fld>
            <a:endParaRPr lang="en-GB"/>
          </a:p>
        </p:txBody>
      </p:sp>
      <p:sp>
        <p:nvSpPr>
          <p:cNvPr id="5" name="Footer Placeholder 4">
            <a:extLst>
              <a:ext uri="{FF2B5EF4-FFF2-40B4-BE49-F238E27FC236}">
                <a16:creationId xmlns:a16="http://schemas.microsoft.com/office/drawing/2014/main" id="{88201982-BA3A-404E-A7C7-A03AF4A62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F44E40-AAE8-42CC-B88E-549BFADEE053}"/>
              </a:ext>
            </a:extLst>
          </p:cNvPr>
          <p:cNvSpPr>
            <a:spLocks noGrp="1"/>
          </p:cNvSpPr>
          <p:nvPr>
            <p:ph type="sldNum" sz="quarter" idx="12"/>
          </p:nvPr>
        </p:nvSpPr>
        <p:spPr/>
        <p:txBody>
          <a:bodyPr/>
          <a:lstStyle/>
          <a:p>
            <a:fld id="{8533EDBF-D4F6-4FDB-8FEE-528723453E85}" type="slidenum">
              <a:rPr lang="en-GB" smtClean="0"/>
              <a:t>‹#›</a:t>
            </a:fld>
            <a:endParaRPr lang="en-GB"/>
          </a:p>
        </p:txBody>
      </p:sp>
    </p:spTree>
    <p:extLst>
      <p:ext uri="{BB962C8B-B14F-4D97-AF65-F5344CB8AC3E}">
        <p14:creationId xmlns:p14="http://schemas.microsoft.com/office/powerpoint/2010/main" val="591675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1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3DDAB-9EBB-4823-A0B7-10D5C89D5E3A}"/>
              </a:ext>
            </a:extLst>
          </p:cNvPr>
          <p:cNvSpPr>
            <a:spLocks noGrp="1"/>
          </p:cNvSpPr>
          <p:nvPr>
            <p:ph type="title"/>
          </p:nvPr>
        </p:nvSpPr>
        <p:spPr>
          <a:xfrm>
            <a:off x="838200" y="32457"/>
            <a:ext cx="10515600" cy="840757"/>
          </a:xfrm>
          <a:prstGeom prst="rect">
            <a:avLst/>
          </a:prstGeom>
          <a:solidFill>
            <a:srgbClr val="083F88"/>
          </a:solidFill>
          <a:ln w="28575">
            <a:solidFill>
              <a:schemeClr val="accent4"/>
            </a:solidFill>
          </a:ln>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39AEF0-3A60-4CEB-A1F2-E9EB5F8B8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028EC6-599A-42A9-8B15-50F759A6F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ln>
                  <a:solidFill>
                    <a:schemeClr val="tx1"/>
                  </a:solidFill>
                </a:ln>
                <a:solidFill>
                  <a:schemeClr val="bg1"/>
                </a:solidFill>
                <a:latin typeface="Rockwell" panose="02060603020205020403" pitchFamily="18" charset="0"/>
              </a:defRPr>
            </a:lvl1pPr>
          </a:lstStyle>
          <a:p>
            <a:fld id="{59DA5A68-9B22-49F2-A55A-5F6292E535F8}" type="datetimeFigureOut">
              <a:rPr lang="en-GB" smtClean="0"/>
              <a:pPr/>
              <a:t>13/10/2025</a:t>
            </a:fld>
            <a:endParaRPr lang="en-GB"/>
          </a:p>
        </p:txBody>
      </p:sp>
      <p:sp>
        <p:nvSpPr>
          <p:cNvPr id="5" name="Footer Placeholder 4">
            <a:extLst>
              <a:ext uri="{FF2B5EF4-FFF2-40B4-BE49-F238E27FC236}">
                <a16:creationId xmlns:a16="http://schemas.microsoft.com/office/drawing/2014/main" id="{8CB3BE74-FED3-47CB-B635-CD1F54C65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ln>
                  <a:solidFill>
                    <a:schemeClr val="tx1"/>
                  </a:solidFill>
                </a:ln>
                <a:solidFill>
                  <a:schemeClr val="bg1"/>
                </a:solidFill>
                <a:latin typeface="Rockwell" panose="02060603020205020403" pitchFamily="18" charset="0"/>
              </a:defRPr>
            </a:lvl1pPr>
          </a:lstStyle>
          <a:p>
            <a:endParaRPr lang="en-GB"/>
          </a:p>
        </p:txBody>
      </p:sp>
      <p:sp>
        <p:nvSpPr>
          <p:cNvPr id="6" name="Slide Number Placeholder 5">
            <a:extLst>
              <a:ext uri="{FF2B5EF4-FFF2-40B4-BE49-F238E27FC236}">
                <a16:creationId xmlns:a16="http://schemas.microsoft.com/office/drawing/2014/main" id="{8D8B04E2-7890-479D-B04C-9960298F8C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ln>
                  <a:solidFill>
                    <a:schemeClr val="tx1"/>
                  </a:solidFill>
                </a:ln>
                <a:solidFill>
                  <a:schemeClr val="bg1"/>
                </a:solidFill>
                <a:latin typeface="Rockwell" panose="02060603020205020403" pitchFamily="18" charset="0"/>
              </a:defRPr>
            </a:lvl1pPr>
          </a:lstStyle>
          <a:p>
            <a:fld id="{8E80DC51-D079-422C-9449-F24081559B3E}" type="slidenum">
              <a:rPr lang="en-GB" smtClean="0"/>
              <a:pPr/>
              <a:t>‹#›</a:t>
            </a:fld>
            <a:endParaRPr lang="en-GB"/>
          </a:p>
        </p:txBody>
      </p:sp>
      <p:sp>
        <p:nvSpPr>
          <p:cNvPr id="8" name="TextBox 7">
            <a:extLst>
              <a:ext uri="{FF2B5EF4-FFF2-40B4-BE49-F238E27FC236}">
                <a16:creationId xmlns:a16="http://schemas.microsoft.com/office/drawing/2014/main" id="{B5868A25-47F8-47A8-9FBF-B286606ACC0F}"/>
              </a:ext>
            </a:extLst>
          </p:cNvPr>
          <p:cNvSpPr txBox="1"/>
          <p:nvPr userDrawn="1"/>
        </p:nvSpPr>
        <p:spPr>
          <a:xfrm>
            <a:off x="2987577" y="6557767"/>
            <a:ext cx="9144000" cy="276999"/>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ln>
                  <a:solidFill>
                    <a:schemeClr val="tx1"/>
                  </a:solidFill>
                </a:ln>
                <a:solidFill>
                  <a:schemeClr val="bg1"/>
                </a:solidFill>
                <a:latin typeface="+mj-lt"/>
              </a:rPr>
              <a:t>Today’s Date - </a:t>
            </a:r>
            <a:fld id="{F83EF61C-2632-4431-86DF-59ED013ADAC6}" type="datetime2">
              <a:rPr lang="en-GB" sz="1200" b="1" smtClean="0">
                <a:ln>
                  <a:solidFill>
                    <a:schemeClr val="tx1"/>
                  </a:solidFill>
                </a:ln>
                <a:solidFill>
                  <a:schemeClr val="bg1"/>
                </a:solidFill>
                <a:latin typeface="+mj-lt"/>
              </a:rPr>
              <a:t>Monday, 13 October 2025</a:t>
            </a:fld>
            <a:endParaRPr kumimoji="0" lang="en-GB" sz="1200" b="1" i="0" u="none" strike="noStrike" kern="1200" cap="none" spc="0" normalizeH="0" baseline="0" noProof="0">
              <a:ln>
                <a:solidFill>
                  <a:schemeClr val="tx1"/>
                </a:solidFill>
              </a:ln>
              <a:solidFill>
                <a:schemeClr val="bg1"/>
              </a:solidFill>
              <a:effectLst/>
              <a:uLnTx/>
              <a:uFillTx/>
              <a:latin typeface="+mj-lt"/>
              <a:ea typeface="+mn-ea"/>
              <a:cs typeface="+mn-cs"/>
            </a:endParaRPr>
          </a:p>
        </p:txBody>
      </p:sp>
      <p:sp>
        <p:nvSpPr>
          <p:cNvPr id="10" name="TextBox 9">
            <a:extLst>
              <a:ext uri="{FF2B5EF4-FFF2-40B4-BE49-F238E27FC236}">
                <a16:creationId xmlns:a16="http://schemas.microsoft.com/office/drawing/2014/main" id="{72C0033D-DBDD-4199-91BC-D8986A206392}"/>
              </a:ext>
            </a:extLst>
          </p:cNvPr>
          <p:cNvSpPr txBox="1"/>
          <p:nvPr userDrawn="1"/>
        </p:nvSpPr>
        <p:spPr>
          <a:xfrm>
            <a:off x="0" y="6579201"/>
            <a:ext cx="6880194"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n>
                  <a:solidFill>
                    <a:schemeClr val="tx1"/>
                  </a:solidFill>
                </a:ln>
                <a:solidFill>
                  <a:schemeClr val="bg1"/>
                </a:solidFill>
                <a:latin typeface="+mj-lt"/>
              </a:rPr>
              <a:t>Hedingham School &amp; Sixth Form</a:t>
            </a:r>
            <a:endParaRPr kumimoji="0" lang="en-GB" sz="1200" b="1" i="0" u="none" strike="noStrike" kern="1200" cap="none" spc="0" normalizeH="0" baseline="0" noProof="0">
              <a:ln>
                <a:solidFill>
                  <a:schemeClr val="tx1"/>
                </a:solidFill>
              </a:ln>
              <a:solidFill>
                <a:schemeClr val="bg1"/>
              </a:solidFill>
              <a:effectLst/>
              <a:uLnTx/>
              <a:uFillTx/>
              <a:latin typeface="+mj-lt"/>
              <a:ea typeface="+mn-ea"/>
              <a:cs typeface="+mn-cs"/>
            </a:endParaRPr>
          </a:p>
        </p:txBody>
      </p:sp>
      <p:sp>
        <p:nvSpPr>
          <p:cNvPr id="12" name="Date Placeholder 3">
            <a:extLst>
              <a:ext uri="{FF2B5EF4-FFF2-40B4-BE49-F238E27FC236}">
                <a16:creationId xmlns:a16="http://schemas.microsoft.com/office/drawing/2014/main" id="{E3F9B00B-5F89-43EE-B9DC-487787E1C3D6}"/>
              </a:ext>
            </a:extLst>
          </p:cNvPr>
          <p:cNvSpPr txBox="1">
            <a:spLocks/>
          </p:cNvSpPr>
          <p:nvPr userDrawn="1"/>
        </p:nvSpPr>
        <p:spPr>
          <a:xfrm>
            <a:off x="7847856" y="6525344"/>
            <a:ext cx="1296144" cy="288032"/>
          </a:xfrm>
          <a:prstGeom prst="rect">
            <a:avLst/>
          </a:prstGeom>
          <a:ln w="38100">
            <a:no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solidFill>
                  <a:schemeClr val="tx1"/>
                </a:solidFill>
              </a:ln>
              <a:solidFill>
                <a:schemeClr val="bg1"/>
              </a:solidFill>
              <a:effectLst/>
              <a:uLnTx/>
              <a:uFillTx/>
              <a:latin typeface="Rockwell" panose="02060603020205020403" pitchFamily="18" charset="0"/>
              <a:ea typeface="+mn-ea"/>
              <a:cs typeface="+mn-cs"/>
            </a:endParaRPr>
          </a:p>
        </p:txBody>
      </p:sp>
      <p:sp>
        <p:nvSpPr>
          <p:cNvPr id="14" name="Rectangle 13">
            <a:extLst>
              <a:ext uri="{FF2B5EF4-FFF2-40B4-BE49-F238E27FC236}">
                <a16:creationId xmlns:a16="http://schemas.microsoft.com/office/drawing/2014/main" id="{051C7830-AFC7-4FB0-A6D3-F8182197BF74}"/>
              </a:ext>
            </a:extLst>
          </p:cNvPr>
          <p:cNvSpPr/>
          <p:nvPr userDrawn="1"/>
        </p:nvSpPr>
        <p:spPr>
          <a:xfrm>
            <a:off x="-16" y="976918"/>
            <a:ext cx="3096000" cy="16725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chemeClr val="bg1"/>
              </a:solidFill>
              <a:latin typeface="Rockwell" panose="02060603020205020403" pitchFamily="18" charset="0"/>
            </a:endParaRPr>
          </a:p>
        </p:txBody>
      </p:sp>
      <p:sp>
        <p:nvSpPr>
          <p:cNvPr id="16" name="Rectangle 15">
            <a:extLst>
              <a:ext uri="{FF2B5EF4-FFF2-40B4-BE49-F238E27FC236}">
                <a16:creationId xmlns:a16="http://schemas.microsoft.com/office/drawing/2014/main" id="{409E9AD2-E790-4E1A-AEE3-F065CCBD51F8}"/>
              </a:ext>
            </a:extLst>
          </p:cNvPr>
          <p:cNvSpPr/>
          <p:nvPr userDrawn="1"/>
        </p:nvSpPr>
        <p:spPr>
          <a:xfrm>
            <a:off x="2987577" y="977281"/>
            <a:ext cx="3096000" cy="16725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chemeClr val="bg1"/>
              </a:solidFill>
              <a:latin typeface="Rockwell" panose="02060603020205020403" pitchFamily="18" charset="0"/>
            </a:endParaRPr>
          </a:p>
        </p:txBody>
      </p:sp>
      <p:sp>
        <p:nvSpPr>
          <p:cNvPr id="18" name="Rectangle 17">
            <a:extLst>
              <a:ext uri="{FF2B5EF4-FFF2-40B4-BE49-F238E27FC236}">
                <a16:creationId xmlns:a16="http://schemas.microsoft.com/office/drawing/2014/main" id="{3925659A-F989-4C27-B8B8-D02FCA64EB58}"/>
              </a:ext>
            </a:extLst>
          </p:cNvPr>
          <p:cNvSpPr/>
          <p:nvPr userDrawn="1"/>
        </p:nvSpPr>
        <p:spPr>
          <a:xfrm>
            <a:off x="6048659" y="977281"/>
            <a:ext cx="3096000" cy="1672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chemeClr val="bg1"/>
              </a:solidFill>
              <a:latin typeface="Rockwell" panose="02060603020205020403" pitchFamily="18" charset="0"/>
            </a:endParaRPr>
          </a:p>
        </p:txBody>
      </p:sp>
      <p:sp>
        <p:nvSpPr>
          <p:cNvPr id="20" name="Rectangle 19">
            <a:extLst>
              <a:ext uri="{FF2B5EF4-FFF2-40B4-BE49-F238E27FC236}">
                <a16:creationId xmlns:a16="http://schemas.microsoft.com/office/drawing/2014/main" id="{67995606-AA6F-4352-8AAF-42AA07D103D8}"/>
              </a:ext>
            </a:extLst>
          </p:cNvPr>
          <p:cNvSpPr/>
          <p:nvPr userDrawn="1"/>
        </p:nvSpPr>
        <p:spPr>
          <a:xfrm>
            <a:off x="9095438" y="976943"/>
            <a:ext cx="3096000" cy="16725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chemeClr val="bg1"/>
              </a:solidFill>
              <a:latin typeface="Rockwell" panose="02060603020205020403" pitchFamily="18" charset="0"/>
            </a:endParaRPr>
          </a:p>
        </p:txBody>
      </p:sp>
      <p:pic>
        <p:nvPicPr>
          <p:cNvPr id="22" name="Picture 21">
            <a:extLst>
              <a:ext uri="{FF2B5EF4-FFF2-40B4-BE49-F238E27FC236}">
                <a16:creationId xmlns:a16="http://schemas.microsoft.com/office/drawing/2014/main" id="{611C3B3E-5042-4B81-B02D-C19F38D0A0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41260" y="23234"/>
            <a:ext cx="600734" cy="822292"/>
          </a:xfrm>
          <a:prstGeom prst="rect">
            <a:avLst/>
          </a:prstGeom>
        </p:spPr>
      </p:pic>
      <p:pic>
        <p:nvPicPr>
          <p:cNvPr id="24" name="Picture 23">
            <a:extLst>
              <a:ext uri="{FF2B5EF4-FFF2-40B4-BE49-F238E27FC236}">
                <a16:creationId xmlns:a16="http://schemas.microsoft.com/office/drawing/2014/main" id="{D10E2162-A306-4611-A108-8AB698D5BFD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5566" y="50922"/>
            <a:ext cx="600734" cy="822292"/>
          </a:xfrm>
          <a:prstGeom prst="rect">
            <a:avLst/>
          </a:prstGeom>
        </p:spPr>
      </p:pic>
    </p:spTree>
    <p:extLst>
      <p:ext uri="{BB962C8B-B14F-4D97-AF65-F5344CB8AC3E}">
        <p14:creationId xmlns:p14="http://schemas.microsoft.com/office/powerpoint/2010/main" val="6495224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9" r:id="rId4"/>
  </p:sldLayoutIdLst>
  <p:txStyles>
    <p:titleStyle>
      <a:lvl1pPr algn="ctr" defTabSz="914400" rtl="0" eaLnBrk="1" latinLnBrk="0" hangingPunct="1">
        <a:lnSpc>
          <a:spcPct val="90000"/>
        </a:lnSpc>
        <a:spcBef>
          <a:spcPct val="0"/>
        </a:spcBef>
        <a:buNone/>
        <a:defRPr sz="4400" b="1" kern="1200">
          <a:ln>
            <a:solidFill>
              <a:schemeClr val="tx1"/>
            </a:solid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ln>
            <a:solidFill>
              <a:schemeClr val="tx1"/>
            </a:solidFill>
          </a:ln>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ln>
            <a:solidFill>
              <a:schemeClr val="tx1"/>
            </a:solidFill>
          </a:ln>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ln>
            <a:solidFill>
              <a:schemeClr val="tx1"/>
            </a:solidFill>
          </a:ln>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ln>
            <a:solidFill>
              <a:schemeClr val="tx1"/>
            </a:solidFill>
          </a:ln>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ln>
            <a:solidFill>
              <a:schemeClr val="tx1"/>
            </a:solidFill>
          </a:ln>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6464" y="1554480"/>
            <a:ext cx="2764464" cy="197946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605867" y="1547036"/>
            <a:ext cx="5629744" cy="38862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550400" y="189469"/>
            <a:ext cx="24384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532E1D6-C7BB-4F27-A052-1BB6D5701FA8}" type="datetimeFigureOut">
              <a:rPr lang="en-GB" smtClean="0"/>
              <a:t>13/10/2025</a:t>
            </a:fld>
            <a:endParaRPr lang="en-GB"/>
          </a:p>
        </p:txBody>
      </p:sp>
      <p:sp>
        <p:nvSpPr>
          <p:cNvPr id="5" name="Footer Placeholder 4"/>
          <p:cNvSpPr>
            <a:spLocks noGrp="1"/>
          </p:cNvSpPr>
          <p:nvPr>
            <p:ph type="ftr" sz="quarter" idx="3"/>
          </p:nvPr>
        </p:nvSpPr>
        <p:spPr>
          <a:xfrm>
            <a:off x="1426464" y="6356351"/>
            <a:ext cx="6803136" cy="365125"/>
          </a:xfrm>
          <a:prstGeom prst="rect">
            <a:avLst/>
          </a:prstGeom>
        </p:spPr>
        <p:txBody>
          <a:bodyPr vert="horz" lIns="91440" tIns="45720" rIns="91440" bIns="45720" rtlCol="0" anchor="t"/>
          <a:lstStyle>
            <a:lvl1pPr algn="l">
              <a:defRPr sz="1200">
                <a:solidFill>
                  <a:schemeClr val="tx1"/>
                </a:solidFill>
              </a:defRPr>
            </a:lvl1pPr>
          </a:lstStyle>
          <a:p>
            <a:endParaRPr lang="en-GB"/>
          </a:p>
        </p:txBody>
      </p:sp>
      <p:sp>
        <p:nvSpPr>
          <p:cNvPr id="6" name="Slide Number Placeholder 5"/>
          <p:cNvSpPr>
            <a:spLocks noGrp="1"/>
          </p:cNvSpPr>
          <p:nvPr>
            <p:ph type="sldNum" sz="quarter" idx="4"/>
          </p:nvPr>
        </p:nvSpPr>
        <p:spPr>
          <a:xfrm>
            <a:off x="9546336" y="6356351"/>
            <a:ext cx="1516912"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8A9BA3BF-5B32-410C-88C2-437F9498F114}" type="slidenum">
              <a:rPr lang="en-GB" smtClean="0"/>
              <a:t>‹#›</a:t>
            </a:fld>
            <a:endParaRPr lang="en-GB"/>
          </a:p>
        </p:txBody>
      </p:sp>
    </p:spTree>
    <p:extLst>
      <p:ext uri="{BB962C8B-B14F-4D97-AF65-F5344CB8AC3E}">
        <p14:creationId xmlns:p14="http://schemas.microsoft.com/office/powerpoint/2010/main" val="1976625420"/>
      </p:ext>
    </p:extLst>
  </p:cSld>
  <p:clrMap bg1="dk1" tx1="lt1" bg2="dk2" tx2="lt2" accent1="accent1" accent2="accent2" accent3="accent3" accent4="accent4" accent5="accent5" accent6="accent6" hlink="hlink" folHlink="folHlink"/>
  <p:sldLayoutIdLst>
    <p:sldLayoutId id="2147483675" r:id="rId1"/>
  </p:sldLayoutIdLst>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3140" y="110109"/>
            <a:ext cx="10565721" cy="307777"/>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3" name="Holder 3"/>
          <p:cNvSpPr>
            <a:spLocks noGrp="1"/>
          </p:cNvSpPr>
          <p:nvPr>
            <p:ph type="body" idx="1"/>
          </p:nvPr>
        </p:nvSpPr>
        <p:spPr>
          <a:xfrm>
            <a:off x="1584171" y="1906120"/>
            <a:ext cx="8923867" cy="53861"/>
          </a:xfrm>
          <a:prstGeom prst="rect">
            <a:avLst/>
          </a:prstGeom>
        </p:spPr>
        <p:txBody>
          <a:bodyPr wrap="square" lIns="0" tIns="0" rIns="0" bIns="0">
            <a:spAutoFit/>
          </a:bodyPr>
          <a:lstStyle>
            <a:lvl1pPr>
              <a:defRPr sz="350" b="0" i="0">
                <a:solidFill>
                  <a:srgbClr val="7282AC"/>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10/13/2025</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899171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1"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0B0EA0-744B-4A1C-8DFC-1083761CD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057361-F94F-455A-9D7E-F63CC75A4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B6CD61-2438-40A7-AC4C-87F5443F7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6E8E8-DCE9-49BA-A933-6D20900046CE}" type="datetimeFigureOut">
              <a:rPr lang="en-GB" smtClean="0"/>
              <a:t>13/10/2025</a:t>
            </a:fld>
            <a:endParaRPr lang="en-GB"/>
          </a:p>
        </p:txBody>
      </p:sp>
      <p:sp>
        <p:nvSpPr>
          <p:cNvPr id="5" name="Footer Placeholder 4">
            <a:extLst>
              <a:ext uri="{FF2B5EF4-FFF2-40B4-BE49-F238E27FC236}">
                <a16:creationId xmlns:a16="http://schemas.microsoft.com/office/drawing/2014/main" id="{9FA4F94B-1C4E-45B6-B778-B0CB52036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A8A5DD-928B-4F32-9613-E3A350B6D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3EDBF-D4F6-4FDB-8FEE-528723453E85}" type="slidenum">
              <a:rPr lang="en-GB" smtClean="0"/>
              <a:t>‹#›</a:t>
            </a:fld>
            <a:endParaRPr lang="en-GB"/>
          </a:p>
        </p:txBody>
      </p:sp>
    </p:spTree>
    <p:extLst>
      <p:ext uri="{BB962C8B-B14F-4D97-AF65-F5344CB8AC3E}">
        <p14:creationId xmlns:p14="http://schemas.microsoft.com/office/powerpoint/2010/main" val="2129179461"/>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diagramLayout" Target="../diagrams/layout1.xml"/><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27F5-B2BC-4464-8C9A-294F6D2FFA47}"/>
              </a:ext>
            </a:extLst>
          </p:cNvPr>
          <p:cNvSpPr>
            <a:spLocks noGrp="1"/>
          </p:cNvSpPr>
          <p:nvPr>
            <p:ph type="title"/>
          </p:nvPr>
        </p:nvSpPr>
        <p:spPr/>
        <p:txBody>
          <a:bodyPr anchor="ctr">
            <a:normAutofit/>
          </a:bodyPr>
          <a:lstStyle/>
          <a:p>
            <a:r>
              <a:rPr lang="en-US" b="1"/>
              <a:t>Year 11 Parent Information evening</a:t>
            </a:r>
            <a:endParaRPr lang="en-GB" b="1"/>
          </a:p>
        </p:txBody>
      </p:sp>
      <p:sp>
        <p:nvSpPr>
          <p:cNvPr id="3" name="Content Placeholder 2">
            <a:extLst>
              <a:ext uri="{FF2B5EF4-FFF2-40B4-BE49-F238E27FC236}">
                <a16:creationId xmlns:a16="http://schemas.microsoft.com/office/drawing/2014/main" id="{B7C5CFAD-6EA9-44F2-8945-01E3FDF66D11}"/>
              </a:ext>
            </a:extLst>
          </p:cNvPr>
          <p:cNvSpPr>
            <a:spLocks noGrp="1"/>
          </p:cNvSpPr>
          <p:nvPr>
            <p:ph idx="1"/>
          </p:nvPr>
        </p:nvSpPr>
        <p:spPr>
          <a:xfrm>
            <a:off x="5183188" y="1258409"/>
            <a:ext cx="6752138" cy="5270727"/>
          </a:xfrm>
        </p:spPr>
        <p:txBody>
          <a:bodyPr anchor="ctr">
            <a:normAutofit/>
          </a:bodyPr>
          <a:lstStyle/>
          <a:p>
            <a:pPr marL="0" indent="0" algn="ctr">
              <a:buNone/>
            </a:pPr>
            <a:r>
              <a:rPr lang="en-US" sz="8000" dirty="0"/>
              <a:t>Year 11</a:t>
            </a:r>
            <a:br>
              <a:rPr lang="en-US" sz="8000" dirty="0"/>
            </a:br>
            <a:r>
              <a:rPr lang="en-US" sz="8000" dirty="0"/>
              <a:t>2025/2026</a:t>
            </a:r>
          </a:p>
        </p:txBody>
      </p:sp>
      <p:sp>
        <p:nvSpPr>
          <p:cNvPr id="5" name="Content Placeholder 4">
            <a:extLst>
              <a:ext uri="{FF2B5EF4-FFF2-40B4-BE49-F238E27FC236}">
                <a16:creationId xmlns:a16="http://schemas.microsoft.com/office/drawing/2014/main" id="{927DBD80-0C07-4BCA-BB5C-BDEE486CEA8F}"/>
              </a:ext>
            </a:extLst>
          </p:cNvPr>
          <p:cNvSpPr>
            <a:spLocks noGrp="1"/>
          </p:cNvSpPr>
          <p:nvPr>
            <p:ph sz="quarter" idx="13"/>
          </p:nvPr>
        </p:nvSpPr>
        <p:spPr/>
        <p:txBody>
          <a:bodyPr>
            <a:normAutofit/>
          </a:bodyPr>
          <a:lstStyle/>
          <a:p>
            <a:r>
              <a:rPr lang="en-GB" sz="4000">
                <a:latin typeface="Aptos" panose="020B0004020202020204" pitchFamily="34" charset="0"/>
              </a:rPr>
              <a:t>A Few Crucial Months to go</a:t>
            </a:r>
          </a:p>
        </p:txBody>
      </p:sp>
      <p:pic>
        <p:nvPicPr>
          <p:cNvPr id="7" name="Picture 6" descr="A stop sign&#10;&#10;Description automatically generated">
            <a:extLst>
              <a:ext uri="{FF2B5EF4-FFF2-40B4-BE49-F238E27FC236}">
                <a16:creationId xmlns:a16="http://schemas.microsoft.com/office/drawing/2014/main" id="{8FE1501E-FA13-4E61-AB32-93433E025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096" y="3116062"/>
            <a:ext cx="2326979" cy="3185197"/>
          </a:xfrm>
          <a:prstGeom prst="rect">
            <a:avLst/>
          </a:prstGeom>
        </p:spPr>
      </p:pic>
      <p:sp>
        <p:nvSpPr>
          <p:cNvPr id="9" name="AutoShape 6" descr="https://euc-powerpoint.officeapps.live.com/pods/GetClipboardImage.ashx?Id=9489a2dc-34bb-409a-a3db-de3aeb7c2b03&amp;DC=GEU9&amp;pkey=e53207ff-83a3-40f7-a424-bd00ee6e3846&amp;wdwaccluster=GEU9">
            <a:extLst>
              <a:ext uri="{FF2B5EF4-FFF2-40B4-BE49-F238E27FC236}">
                <a16:creationId xmlns:a16="http://schemas.microsoft.com/office/drawing/2014/main" id="{6D84B017-5C99-4DE5-9035-52BDB4BABF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73132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404C5A-015A-EA31-74F8-3EDD952C22D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88F4A7-EDD8-1540-CE42-D739CCA4D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C596F749-EC12-AA21-D02F-8C9051581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D424F4C-FF1A-B43F-5904-BCE6CD079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463C4883-E663-9DF8-4FE5-C14DEED10500}"/>
              </a:ext>
            </a:extLst>
          </p:cNvPr>
          <p:cNvSpPr txBox="1"/>
          <p:nvPr/>
        </p:nvSpPr>
        <p:spPr>
          <a:xfrm>
            <a:off x="1075767" y="1188637"/>
            <a:ext cx="2988234" cy="4480726"/>
          </a:xfrm>
          <a:prstGeom prst="rect">
            <a:avLst/>
          </a:prstGeom>
        </p:spPr>
        <p:txBody>
          <a:bodyPr vert="horz" lIns="91440" tIns="45720" rIns="91440" bIns="45720" rtlCol="0" anchor="ctr">
            <a:normAutofit/>
          </a:bodyPr>
          <a:lstStyle/>
          <a:p>
            <a:pPr algn="r">
              <a:lnSpc>
                <a:spcPct val="90000"/>
              </a:lnSpc>
              <a:spcBef>
                <a:spcPct val="0"/>
              </a:spcBef>
              <a:spcAft>
                <a:spcPts val="600"/>
              </a:spcAft>
              <a:defRPr/>
            </a:pPr>
            <a:r>
              <a:rPr lang="en-US" sz="6100" b="1" kern="1200">
                <a:solidFill>
                  <a:schemeClr val="tx1"/>
                </a:solidFill>
                <a:latin typeface="+mj-lt"/>
                <a:ea typeface="+mj-ea"/>
                <a:cs typeface="+mj-cs"/>
              </a:rPr>
              <a:t>What</a:t>
            </a:r>
            <a:r>
              <a:rPr lang="en-US" sz="6100" b="1" kern="1200" spc="-10">
                <a:solidFill>
                  <a:schemeClr val="tx1"/>
                </a:solidFill>
                <a:latin typeface="+mj-lt"/>
                <a:ea typeface="+mj-ea"/>
                <a:cs typeface="+mj-cs"/>
              </a:rPr>
              <a:t> </a:t>
            </a:r>
            <a:r>
              <a:rPr lang="en-US" sz="6100" b="1" kern="1200">
                <a:solidFill>
                  <a:schemeClr val="tx1"/>
                </a:solidFill>
                <a:latin typeface="+mj-lt"/>
                <a:ea typeface="+mj-ea"/>
                <a:cs typeface="+mj-cs"/>
              </a:rPr>
              <a:t>makes</a:t>
            </a:r>
            <a:r>
              <a:rPr lang="en-US" sz="6100" kern="1200">
                <a:solidFill>
                  <a:schemeClr val="tx1"/>
                </a:solidFill>
                <a:latin typeface="+mj-lt"/>
                <a:ea typeface="+mj-ea"/>
                <a:cs typeface="+mj-cs"/>
              </a:rPr>
              <a:t> </a:t>
            </a:r>
            <a:r>
              <a:rPr lang="en-US" sz="6100" b="1" kern="1200" spc="-5">
                <a:solidFill>
                  <a:schemeClr val="tx1"/>
                </a:solidFill>
                <a:latin typeface="+mj-lt"/>
                <a:ea typeface="+mj-ea"/>
                <a:cs typeface="+mj-cs"/>
              </a:rPr>
              <a:t>effective</a:t>
            </a:r>
            <a:r>
              <a:rPr lang="en-US" sz="6100" b="1" kern="1200" spc="15">
                <a:solidFill>
                  <a:schemeClr val="tx1"/>
                </a:solidFill>
                <a:latin typeface="+mj-lt"/>
                <a:ea typeface="+mj-ea"/>
                <a:cs typeface="+mj-cs"/>
              </a:rPr>
              <a:t> </a:t>
            </a:r>
            <a:r>
              <a:rPr lang="en-US" sz="6100" b="1" kern="1200">
                <a:solidFill>
                  <a:schemeClr val="tx1"/>
                </a:solidFill>
                <a:latin typeface="+mj-lt"/>
                <a:ea typeface="+mj-ea"/>
                <a:cs typeface="+mj-cs"/>
              </a:rPr>
              <a:t>revision?</a:t>
            </a:r>
            <a:endParaRPr lang="en-US" sz="6100" kern="1200">
              <a:solidFill>
                <a:schemeClr val="tx1"/>
              </a:solidFill>
              <a:latin typeface="+mj-lt"/>
              <a:ea typeface="+mj-ea"/>
              <a:cs typeface="+mj-cs"/>
            </a:endParaRPr>
          </a:p>
        </p:txBody>
      </p:sp>
      <p:cxnSp>
        <p:nvCxnSpPr>
          <p:cNvPr id="25" name="Straight Connector 24">
            <a:extLst>
              <a:ext uri="{FF2B5EF4-FFF2-40B4-BE49-F238E27FC236}">
                <a16:creationId xmlns:a16="http://schemas.microsoft.com/office/drawing/2014/main" id="{F580A020-98F9-A9EF-B497-04944C20E7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object 3">
            <a:extLst>
              <a:ext uri="{FF2B5EF4-FFF2-40B4-BE49-F238E27FC236}">
                <a16:creationId xmlns:a16="http://schemas.microsoft.com/office/drawing/2014/main" id="{EE163901-340D-3D17-BFF2-71EE0F219966}"/>
              </a:ext>
            </a:extLst>
          </p:cNvPr>
          <p:cNvSpPr txBox="1"/>
          <p:nvPr/>
        </p:nvSpPr>
        <p:spPr>
          <a:xfrm>
            <a:off x="5255260" y="1648870"/>
            <a:ext cx="4702848" cy="3560260"/>
          </a:xfrm>
          <a:prstGeom prst="rect">
            <a:avLst/>
          </a:prstGeom>
        </p:spPr>
        <p:txBody>
          <a:bodyPr vert="horz" lIns="91440" tIns="45720" rIns="91440" bIns="45720" rtlCol="0" anchor="ctr">
            <a:normAutofit/>
          </a:bodyPr>
          <a:lstStyle/>
          <a:p>
            <a:pPr marL="355600" indent="-228600">
              <a:lnSpc>
                <a:spcPct val="90000"/>
              </a:lnSpc>
              <a:spcBef>
                <a:spcPts val="894"/>
              </a:spcBef>
              <a:buSzPct val="40909"/>
              <a:buFont typeface="Arial" panose="020B0604020202020204" pitchFamily="34" charset="0"/>
              <a:buChar char="•"/>
              <a:tabLst>
                <a:tab pos="355600" algn="l"/>
                <a:tab pos="356235" algn="l"/>
              </a:tabLst>
              <a:defRPr/>
            </a:pPr>
            <a:r>
              <a:rPr lang="en-US" sz="2800"/>
              <a:t>Attendance to revision sessions </a:t>
            </a:r>
            <a:endParaRPr lang="en-US" sz="2800">
              <a:ea typeface="Calibri"/>
              <a:cs typeface="Calibri"/>
            </a:endParaRPr>
          </a:p>
          <a:p>
            <a:pPr marL="355600" indent="-228600">
              <a:lnSpc>
                <a:spcPct val="90000"/>
              </a:lnSpc>
              <a:spcBef>
                <a:spcPts val="894"/>
              </a:spcBef>
              <a:buSzPct val="40909"/>
              <a:buFont typeface="Arial" panose="020B0604020202020204" pitchFamily="34" charset="0"/>
              <a:buChar char="•"/>
              <a:tabLst>
                <a:tab pos="355600" algn="l"/>
                <a:tab pos="356235" algn="l"/>
              </a:tabLst>
              <a:defRPr/>
            </a:pPr>
            <a:r>
              <a:rPr lang="en-US" sz="2800"/>
              <a:t>Dedicated time, space</a:t>
            </a:r>
            <a:r>
              <a:rPr lang="en-US" sz="2800" spc="-75"/>
              <a:t> </a:t>
            </a:r>
            <a:r>
              <a:rPr lang="en-US" sz="2800"/>
              <a:t>and</a:t>
            </a:r>
            <a:endParaRPr lang="en-US" sz="2800">
              <a:ea typeface="Calibri"/>
              <a:cs typeface="Calibri"/>
            </a:endParaRPr>
          </a:p>
          <a:p>
            <a:pPr>
              <a:lnSpc>
                <a:spcPct val="90000"/>
              </a:lnSpc>
              <a:spcBef>
                <a:spcPts val="795"/>
              </a:spcBef>
              <a:defRPr/>
            </a:pPr>
            <a:r>
              <a:rPr lang="en-US" sz="2800"/>
              <a:t>     resources</a:t>
            </a:r>
            <a:endParaRPr lang="en-US" sz="2800">
              <a:ea typeface="Calibri"/>
              <a:cs typeface="Calibri"/>
            </a:endParaRPr>
          </a:p>
          <a:p>
            <a:pPr marL="355600" indent="-228600">
              <a:lnSpc>
                <a:spcPct val="90000"/>
              </a:lnSpc>
              <a:spcBef>
                <a:spcPts val="795"/>
              </a:spcBef>
              <a:buSzPct val="40909"/>
              <a:buFont typeface="Arial" panose="020B0604020202020204" pitchFamily="34" charset="0"/>
              <a:buChar char="•"/>
              <a:tabLst>
                <a:tab pos="355600" algn="l"/>
                <a:tab pos="356235" algn="l"/>
              </a:tabLst>
              <a:defRPr/>
            </a:pPr>
            <a:r>
              <a:rPr lang="en-US" sz="2800"/>
              <a:t>Focus on</a:t>
            </a:r>
            <a:r>
              <a:rPr lang="en-US" sz="2800" spc="-15"/>
              <a:t> </a:t>
            </a:r>
            <a:r>
              <a:rPr lang="en-US" sz="2800"/>
              <a:t>knowledge</a:t>
            </a:r>
            <a:endParaRPr lang="en-US" sz="2800">
              <a:ea typeface="Calibri"/>
              <a:cs typeface="Calibri"/>
            </a:endParaRPr>
          </a:p>
          <a:p>
            <a:pPr marL="355600" indent="-228600">
              <a:lnSpc>
                <a:spcPct val="90000"/>
              </a:lnSpc>
              <a:spcBef>
                <a:spcPts val="790"/>
              </a:spcBef>
              <a:buSzPct val="40909"/>
              <a:buFont typeface="Arial" panose="020B0604020202020204" pitchFamily="34" charset="0"/>
              <a:buChar char="•"/>
              <a:tabLst>
                <a:tab pos="355600" algn="l"/>
                <a:tab pos="356235" algn="l"/>
              </a:tabLst>
              <a:defRPr/>
            </a:pPr>
            <a:r>
              <a:rPr lang="en-US" sz="2800"/>
              <a:t>Focus on exam</a:t>
            </a:r>
            <a:r>
              <a:rPr lang="en-US" sz="2800" spc="-45"/>
              <a:t> </a:t>
            </a:r>
            <a:r>
              <a:rPr lang="en-US" sz="2800"/>
              <a:t>technique</a:t>
            </a:r>
            <a:endParaRPr lang="en-US" sz="2800">
              <a:ea typeface="Calibri"/>
              <a:cs typeface="Calibri"/>
            </a:endParaRPr>
          </a:p>
          <a:p>
            <a:pPr marL="355600" indent="-228600">
              <a:lnSpc>
                <a:spcPct val="90000"/>
              </a:lnSpc>
              <a:spcBef>
                <a:spcPts val="790"/>
              </a:spcBef>
              <a:buSzPct val="40909"/>
              <a:buFont typeface="Arial" panose="020B0604020202020204" pitchFamily="34" charset="0"/>
              <a:buChar char="•"/>
              <a:tabLst>
                <a:tab pos="355600" algn="l"/>
                <a:tab pos="356235" algn="l"/>
              </a:tabLst>
              <a:defRPr/>
            </a:pPr>
            <a:r>
              <a:rPr lang="en-US" sz="2800"/>
              <a:t>Completion of homework </a:t>
            </a:r>
            <a:endParaRPr lang="en-US" sz="2800">
              <a:ea typeface="Calibri"/>
              <a:cs typeface="Calibri"/>
            </a:endParaRPr>
          </a:p>
        </p:txBody>
      </p:sp>
    </p:spTree>
    <p:extLst>
      <p:ext uri="{BB962C8B-B14F-4D97-AF65-F5344CB8AC3E}">
        <p14:creationId xmlns:p14="http://schemas.microsoft.com/office/powerpoint/2010/main" val="253552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0718F49-B6CE-2607-38A3-36A68C751030}"/>
              </a:ext>
            </a:extLst>
          </p:cNvPr>
          <p:cNvPicPr>
            <a:picLocks noChangeAspect="1"/>
          </p:cNvPicPr>
          <p:nvPr/>
        </p:nvPicPr>
        <p:blipFill>
          <a:blip r:embed="rId2"/>
          <a:srcRect l="720" r="611" b="8347"/>
          <a:stretch>
            <a:fillRect/>
          </a:stretch>
        </p:blipFill>
        <p:spPr>
          <a:xfrm>
            <a:off x="4821287" y="750451"/>
            <a:ext cx="7055124" cy="5646077"/>
          </a:xfrm>
          <a:custGeom>
            <a:avLst/>
            <a:gdLst/>
            <a:ahLst/>
            <a:cxnLst/>
            <a:rect l="l" t="t" r="r" b="b"/>
            <a:pathLst>
              <a:path w="7047273" h="6160289">
                <a:moveTo>
                  <a:pt x="0" y="0"/>
                </a:moveTo>
                <a:lnTo>
                  <a:pt x="7047273" y="0"/>
                </a:lnTo>
                <a:lnTo>
                  <a:pt x="7047273" y="2807326"/>
                </a:lnTo>
                <a:lnTo>
                  <a:pt x="3603828" y="6155120"/>
                </a:lnTo>
                <a:lnTo>
                  <a:pt x="7047273" y="6155120"/>
                </a:lnTo>
                <a:lnTo>
                  <a:pt x="7047273" y="6160289"/>
                </a:lnTo>
                <a:lnTo>
                  <a:pt x="0" y="6160289"/>
                </a:lnTo>
                <a:close/>
              </a:path>
            </a:pathLst>
          </a:custGeom>
        </p:spPr>
      </p:pic>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1123360" y="1119315"/>
            <a:ext cx="3213296" cy="2086165"/>
          </a:xfrm>
          <a:prstGeom prst="rect">
            <a:avLst/>
          </a:prstGeom>
        </p:spPr>
        <p:txBody>
          <a:bodyPr vert="horz" lIns="91440" tIns="45720" rIns="91440" bIns="45720" rtlCol="0" anchor="ctr">
            <a:normAutofit/>
          </a:bodyPr>
          <a:lstStyle/>
          <a:p>
            <a:pPr marL="90805">
              <a:lnSpc>
                <a:spcPct val="90000"/>
              </a:lnSpc>
              <a:spcBef>
                <a:spcPct val="0"/>
              </a:spcBef>
              <a:spcAft>
                <a:spcPts val="600"/>
              </a:spcAft>
              <a:defRPr/>
            </a:pPr>
            <a:r>
              <a:rPr lang="en-US" sz="4800" b="1" spc="-5">
                <a:latin typeface="+mj-lt"/>
                <a:ea typeface="+mj-ea"/>
                <a:cs typeface="+mj-cs"/>
              </a:rPr>
              <a:t>What </a:t>
            </a:r>
            <a:r>
              <a:rPr lang="en-US" sz="4800" b="1" spc="-10">
                <a:latin typeface="+mj-lt"/>
                <a:ea typeface="+mj-ea"/>
                <a:cs typeface="+mj-cs"/>
              </a:rPr>
              <a:t>doesn’t</a:t>
            </a:r>
            <a:r>
              <a:rPr lang="en-US" sz="4800" b="1">
                <a:latin typeface="+mj-lt"/>
                <a:ea typeface="+mj-ea"/>
                <a:cs typeface="+mj-cs"/>
              </a:rPr>
              <a:t> </a:t>
            </a:r>
            <a:r>
              <a:rPr lang="en-US" sz="4800" b="1" spc="-5">
                <a:latin typeface="+mj-lt"/>
                <a:ea typeface="+mj-ea"/>
                <a:cs typeface="+mj-cs"/>
              </a:rPr>
              <a:t>work?</a:t>
            </a:r>
            <a:endParaRPr lang="en-US" sz="4800">
              <a:latin typeface="+mj-lt"/>
              <a:ea typeface="+mj-ea"/>
              <a:cs typeface="+mj-cs"/>
            </a:endParaRPr>
          </a:p>
        </p:txBody>
      </p:sp>
      <p:sp>
        <p:nvSpPr>
          <p:cNvPr id="3" name="object 3"/>
          <p:cNvSpPr txBox="1"/>
          <p:nvPr/>
        </p:nvSpPr>
        <p:spPr>
          <a:xfrm>
            <a:off x="1123359" y="3205480"/>
            <a:ext cx="3213296" cy="2692400"/>
          </a:xfrm>
          <a:prstGeom prst="rect">
            <a:avLst/>
          </a:prstGeom>
        </p:spPr>
        <p:txBody>
          <a:bodyPr vert="horz" lIns="91440" tIns="45720" rIns="91440" bIns="45720" rtlCol="0" anchor="t">
            <a:normAutofit/>
          </a:bodyPr>
          <a:lstStyle/>
          <a:p>
            <a:pPr marR="5080">
              <a:lnSpc>
                <a:spcPct val="90000"/>
              </a:lnSpc>
              <a:spcBef>
                <a:spcPts val="100"/>
              </a:spcBef>
              <a:defRPr/>
            </a:pPr>
            <a:r>
              <a:rPr lang="en-US" sz="3200" spc="-5"/>
              <a:t>Passive re-</a:t>
            </a:r>
            <a:r>
              <a:rPr lang="en-US" sz="3200"/>
              <a:t>reading of</a:t>
            </a:r>
            <a:r>
              <a:rPr lang="en-US" sz="3200" spc="-95"/>
              <a:t> </a:t>
            </a:r>
            <a:r>
              <a:rPr lang="en-US" sz="3200" spc="-5"/>
              <a:t>notes  and</a:t>
            </a:r>
            <a:r>
              <a:rPr lang="en-US" sz="3200" spc="-20"/>
              <a:t> </a:t>
            </a:r>
            <a:r>
              <a:rPr lang="en-US" sz="3200" spc="-5"/>
              <a:t>textbooks</a:t>
            </a:r>
            <a:endParaRPr lang="en-US" sz="3200">
              <a:ea typeface="Calibri"/>
              <a:cs typeface="Calibri"/>
            </a:endParaRPr>
          </a:p>
        </p:txBody>
      </p:sp>
      <p:sp>
        <p:nvSpPr>
          <p:cNvPr id="2" name="object 2"/>
          <p:cNvSpPr/>
          <p:nvPr/>
        </p:nvSpPr>
        <p:spPr>
          <a:xfrm>
            <a:off x="12948592" y="3140969"/>
            <a:ext cx="575679" cy="864501"/>
          </a:xfrm>
          <a:prstGeom prst="rect">
            <a:avLst/>
          </a:prstGeom>
          <a:blipFill>
            <a:blip r:embed="rId3" cstate="print"/>
            <a:stretch>
              <a:fillRect/>
            </a:stretch>
          </a:blipFill>
        </p:spPr>
        <p:txBody>
          <a:bodyPr wrap="square" lIns="0" tIns="0" rIns="0" bIns="0" rtlCol="0"/>
          <a:lstStyle/>
          <a:p>
            <a:pPr>
              <a:defRPr/>
            </a:pPr>
            <a:endParaRPr>
              <a:solidFill>
                <a:prstClr val="black"/>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p:nvPr/>
        </p:nvSpPr>
        <p:spPr>
          <a:xfrm>
            <a:off x="965201" y="1036674"/>
            <a:ext cx="3689096" cy="3514364"/>
          </a:xfrm>
          <a:prstGeom prst="rect">
            <a:avLst/>
          </a:prstGeom>
        </p:spPr>
        <p:txBody>
          <a:bodyPr vert="horz" lIns="91440" tIns="45720" rIns="91440" bIns="45720" rtlCol="0" anchor="b">
            <a:normAutofit/>
          </a:bodyPr>
          <a:lstStyle/>
          <a:p>
            <a:pPr marL="90805" algn="r">
              <a:lnSpc>
                <a:spcPct val="90000"/>
              </a:lnSpc>
              <a:spcBef>
                <a:spcPct val="0"/>
              </a:spcBef>
              <a:spcAft>
                <a:spcPts val="600"/>
              </a:spcAft>
              <a:defRPr/>
            </a:pPr>
            <a:r>
              <a:rPr lang="en-US" sz="7200" b="1" kern="1200" spc="-5">
                <a:solidFill>
                  <a:schemeClr val="tx1"/>
                </a:solidFill>
                <a:latin typeface="+mj-lt"/>
                <a:ea typeface="+mj-ea"/>
                <a:cs typeface="+mj-cs"/>
              </a:rPr>
              <a:t>What </a:t>
            </a:r>
            <a:r>
              <a:rPr lang="en-US" sz="7200" b="1" kern="1200" spc="-10">
                <a:solidFill>
                  <a:schemeClr val="tx1"/>
                </a:solidFill>
                <a:latin typeface="+mj-lt"/>
                <a:ea typeface="+mj-ea"/>
                <a:cs typeface="+mj-cs"/>
              </a:rPr>
              <a:t>doesn’t</a:t>
            </a:r>
            <a:r>
              <a:rPr lang="en-US" sz="7200" b="1" kern="1200">
                <a:solidFill>
                  <a:schemeClr val="tx1"/>
                </a:solidFill>
                <a:latin typeface="+mj-lt"/>
                <a:ea typeface="+mj-ea"/>
                <a:cs typeface="+mj-cs"/>
              </a:rPr>
              <a:t> </a:t>
            </a:r>
            <a:r>
              <a:rPr lang="en-US" sz="7200" b="1" kern="1200" spc="-5">
                <a:solidFill>
                  <a:schemeClr val="tx1"/>
                </a:solidFill>
                <a:latin typeface="+mj-lt"/>
                <a:ea typeface="+mj-ea"/>
                <a:cs typeface="+mj-cs"/>
              </a:rPr>
              <a:t>work?</a:t>
            </a:r>
            <a:endParaRPr lang="en-US" sz="7200" kern="1200">
              <a:solidFill>
                <a:schemeClr val="tx1"/>
              </a:solidFill>
              <a:latin typeface="+mj-lt"/>
              <a:ea typeface="+mj-ea"/>
              <a:cs typeface="+mj-cs"/>
            </a:endParaRPr>
          </a:p>
        </p:txBody>
      </p:sp>
      <p:sp>
        <p:nvSpPr>
          <p:cNvPr id="2" name="object 2"/>
          <p:cNvSpPr txBox="1"/>
          <p:nvPr/>
        </p:nvSpPr>
        <p:spPr>
          <a:xfrm>
            <a:off x="965202" y="4582814"/>
            <a:ext cx="3689094" cy="1312657"/>
          </a:xfrm>
          <a:prstGeom prst="rect">
            <a:avLst/>
          </a:prstGeom>
        </p:spPr>
        <p:txBody>
          <a:bodyPr vert="horz" lIns="91440" tIns="45720" rIns="91440" bIns="45720" rtlCol="0" anchor="t">
            <a:normAutofit/>
          </a:bodyPr>
          <a:lstStyle/>
          <a:p>
            <a:pPr marR="5080" algn="r">
              <a:lnSpc>
                <a:spcPct val="90000"/>
              </a:lnSpc>
              <a:spcBef>
                <a:spcPts val="1000"/>
              </a:spcBef>
              <a:defRPr/>
            </a:pPr>
            <a:r>
              <a:rPr lang="en-US" sz="3200" kern="1200">
                <a:latin typeface="+mn-lt"/>
                <a:ea typeface="+mn-ea"/>
                <a:cs typeface="+mn-cs"/>
              </a:rPr>
              <a:t>Cram</a:t>
            </a:r>
            <a:r>
              <a:rPr lang="en-US" sz="3200" kern="1200" spc="-15">
                <a:latin typeface="+mn-lt"/>
                <a:ea typeface="+mn-ea"/>
                <a:cs typeface="+mn-cs"/>
              </a:rPr>
              <a:t>m</a:t>
            </a:r>
            <a:r>
              <a:rPr lang="en-US" sz="3200" kern="1200">
                <a:latin typeface="+mn-lt"/>
                <a:ea typeface="+mn-ea"/>
                <a:cs typeface="+mn-cs"/>
              </a:rPr>
              <a:t>ing  for</a:t>
            </a:r>
            <a:r>
              <a:rPr lang="en-US" sz="3200" kern="1200" spc="-50">
                <a:latin typeface="+mn-lt"/>
                <a:ea typeface="+mn-ea"/>
                <a:cs typeface="+mn-cs"/>
              </a:rPr>
              <a:t> </a:t>
            </a:r>
            <a:r>
              <a:rPr lang="en-US" sz="3200" kern="1200" spc="-5">
                <a:latin typeface="+mn-lt"/>
                <a:ea typeface="+mn-ea"/>
                <a:cs typeface="+mn-cs"/>
              </a:rPr>
              <a:t>hours</a:t>
            </a:r>
            <a:endParaRPr lang="en-US" sz="3200" kern="1200">
              <a:latin typeface="+mn-lt"/>
              <a:ea typeface="Calibri"/>
              <a:cs typeface="Calibri"/>
            </a:endParaRPr>
          </a:p>
        </p:txBody>
      </p:sp>
      <p:pic>
        <p:nvPicPr>
          <p:cNvPr id="7" name="Picture 6">
            <a:extLst>
              <a:ext uri="{FF2B5EF4-FFF2-40B4-BE49-F238E27FC236}">
                <a16:creationId xmlns:a16="http://schemas.microsoft.com/office/drawing/2014/main" id="{4E066BF1-2333-7456-666E-8FE063CAC33E}"/>
              </a:ext>
            </a:extLst>
          </p:cNvPr>
          <p:cNvPicPr>
            <a:picLocks noChangeAspect="1"/>
          </p:cNvPicPr>
          <p:nvPr/>
        </p:nvPicPr>
        <p:blipFill>
          <a:blip r:embed="rId2"/>
          <a:srcRect l="5092" t="3456" r="6355" b="10161"/>
          <a:stretch/>
        </p:blipFill>
        <p:spPr>
          <a:xfrm>
            <a:off x="5412382" y="1424763"/>
            <a:ext cx="4672832" cy="3441535"/>
          </a:xfrm>
          <a:prstGeom prst="rect">
            <a:avLst/>
          </a:prstGeom>
        </p:spPr>
      </p:pic>
      <p:sp>
        <p:nvSpPr>
          <p:cNvPr id="3" name="object 3"/>
          <p:cNvSpPr/>
          <p:nvPr/>
        </p:nvSpPr>
        <p:spPr>
          <a:xfrm>
            <a:off x="-1476672" y="1196753"/>
            <a:ext cx="1029912" cy="260473"/>
          </a:xfrm>
          <a:prstGeom prst="rect">
            <a:avLst/>
          </a:prstGeom>
          <a:blipFill>
            <a:blip r:embed="rId3" cstate="print"/>
            <a:stretch>
              <a:fillRect/>
            </a:stretch>
          </a:blipFill>
        </p:spPr>
        <p:txBody>
          <a:bodyPr wrap="square" lIns="0" tIns="0" rIns="0" bIns="0" rtlCol="0"/>
          <a:lstStyle/>
          <a:p>
            <a:pPr>
              <a:defRPr/>
            </a:pPr>
            <a:endParaRPr>
              <a:solidFill>
                <a:prstClr val="black"/>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943836-6990-67C3-7240-739CFDE80C3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B3F701E-924D-035E-1D0E-4571F064E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11ADD2D-5C39-FA36-35AA-C23C4501E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0F46D5-7B22-D1CD-279C-204BBF3D6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a:extLst>
              <a:ext uri="{FF2B5EF4-FFF2-40B4-BE49-F238E27FC236}">
                <a16:creationId xmlns:a16="http://schemas.microsoft.com/office/drawing/2014/main" id="{13DB6E16-EA36-AB65-0760-3ABC57796091}"/>
              </a:ext>
            </a:extLst>
          </p:cNvPr>
          <p:cNvSpPr txBox="1"/>
          <p:nvPr/>
        </p:nvSpPr>
        <p:spPr>
          <a:xfrm>
            <a:off x="965201" y="1036674"/>
            <a:ext cx="2638772" cy="3514364"/>
          </a:xfrm>
          <a:prstGeom prst="rect">
            <a:avLst/>
          </a:prstGeom>
        </p:spPr>
        <p:txBody>
          <a:bodyPr vert="horz" lIns="91440" tIns="45720" rIns="91440" bIns="45720" rtlCol="0" anchor="b">
            <a:normAutofit/>
          </a:bodyPr>
          <a:lstStyle/>
          <a:p>
            <a:pPr marL="90805" algn="r">
              <a:lnSpc>
                <a:spcPct val="90000"/>
              </a:lnSpc>
              <a:spcBef>
                <a:spcPct val="0"/>
              </a:spcBef>
              <a:spcAft>
                <a:spcPts val="600"/>
              </a:spcAft>
              <a:defRPr/>
            </a:pPr>
            <a:r>
              <a:rPr lang="en-US" sz="7200" b="1" kern="1200" spc="-5">
                <a:latin typeface="+mj-lt"/>
                <a:ea typeface="+mj-ea"/>
                <a:cs typeface="+mj-cs"/>
              </a:rPr>
              <a:t>What </a:t>
            </a:r>
            <a:r>
              <a:rPr lang="en-US" sz="7200" b="1" spc="-10">
                <a:latin typeface="+mj-lt"/>
                <a:ea typeface="+mj-ea"/>
                <a:cs typeface="+mj-cs"/>
              </a:rPr>
              <a:t>does</a:t>
            </a:r>
            <a:r>
              <a:rPr lang="en-US" sz="7200" b="1" kern="1200">
                <a:latin typeface="+mj-lt"/>
                <a:ea typeface="+mj-ea"/>
                <a:cs typeface="+mj-cs"/>
              </a:rPr>
              <a:t> </a:t>
            </a:r>
            <a:r>
              <a:rPr lang="en-US" sz="7200" b="1" kern="1200" spc="-5">
                <a:latin typeface="+mj-lt"/>
                <a:ea typeface="+mj-ea"/>
                <a:cs typeface="+mj-cs"/>
              </a:rPr>
              <a:t>work?</a:t>
            </a:r>
            <a:endParaRPr lang="en-US" sz="7200" kern="1200">
              <a:latin typeface="+mj-lt"/>
              <a:ea typeface="+mj-ea"/>
              <a:cs typeface="+mj-cs"/>
            </a:endParaRPr>
          </a:p>
        </p:txBody>
      </p:sp>
      <p:sp>
        <p:nvSpPr>
          <p:cNvPr id="5" name="TextBox 4">
            <a:extLst>
              <a:ext uri="{FF2B5EF4-FFF2-40B4-BE49-F238E27FC236}">
                <a16:creationId xmlns:a16="http://schemas.microsoft.com/office/drawing/2014/main" id="{686F50CF-66FF-181E-6555-38FD4A980B6B}"/>
              </a:ext>
            </a:extLst>
          </p:cNvPr>
          <p:cNvSpPr txBox="1"/>
          <p:nvPr/>
        </p:nvSpPr>
        <p:spPr>
          <a:xfrm>
            <a:off x="3900617" y="1037968"/>
            <a:ext cx="6748847" cy="5099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sz="2800">
                <a:latin typeface="Calibri"/>
                <a:ea typeface="Calibri"/>
                <a:cs typeface="Calibri"/>
              </a:rPr>
              <a:t>Start early: Begin revising well in advance to allow time for spaced repetition. </a:t>
            </a:r>
          </a:p>
          <a:p>
            <a:pPr>
              <a:buFont typeface=""/>
              <a:buChar char="•"/>
            </a:pPr>
            <a:endParaRPr lang="en-US" sz="2800">
              <a:latin typeface="Calibri"/>
              <a:ea typeface="Calibri"/>
              <a:cs typeface="Calibri"/>
            </a:endParaRPr>
          </a:p>
          <a:p>
            <a:pPr>
              <a:buFont typeface=""/>
              <a:buChar char="•"/>
            </a:pPr>
            <a:r>
              <a:rPr lang="en-US" sz="2800">
                <a:latin typeface="Calibri"/>
                <a:ea typeface="Calibri"/>
                <a:cs typeface="Calibri"/>
              </a:rPr>
              <a:t>Space out sessions: Distribute your revision over time, rather than cramming, which improves long-term memory retention. </a:t>
            </a:r>
            <a:endParaRPr lang="en-US">
              <a:latin typeface="Calibri"/>
              <a:ea typeface="Calibri"/>
              <a:cs typeface="Calibri"/>
            </a:endParaRPr>
          </a:p>
          <a:p>
            <a:pPr>
              <a:buFont typeface=""/>
              <a:buChar char="•"/>
            </a:pPr>
            <a:endParaRPr lang="en-US" sz="2800">
              <a:latin typeface="Calibri"/>
              <a:ea typeface="Calibri"/>
              <a:cs typeface="Calibri"/>
            </a:endParaRPr>
          </a:p>
          <a:p>
            <a:pPr>
              <a:buFont typeface=""/>
              <a:buChar char="•"/>
            </a:pPr>
            <a:r>
              <a:rPr lang="en-US" sz="2800">
                <a:latin typeface="Calibri"/>
                <a:ea typeface="Calibri"/>
                <a:cs typeface="Calibri"/>
              </a:rPr>
              <a:t>Switch topics: Vary your study sessions by switching between different subjects or topics, which keeps your learning fresh and helps you make connections. </a:t>
            </a:r>
            <a:endParaRPr lang="en-US">
              <a:latin typeface="Calibri"/>
              <a:ea typeface="Calibri"/>
              <a:cs typeface="Calibri"/>
            </a:endParaRPr>
          </a:p>
          <a:p>
            <a:pPr>
              <a:lnSpc>
                <a:spcPts val="1800"/>
              </a:lnSpc>
              <a:buFont typeface=""/>
              <a:buChar char="•"/>
            </a:pPr>
            <a:endParaRPr lang="en-US" sz="2800">
              <a:solidFill>
                <a:srgbClr val="545D7E"/>
              </a:solidFill>
              <a:latin typeface="Google Sans"/>
            </a:endParaRPr>
          </a:p>
        </p:txBody>
      </p:sp>
    </p:spTree>
    <p:extLst>
      <p:ext uri="{BB962C8B-B14F-4D97-AF65-F5344CB8AC3E}">
        <p14:creationId xmlns:p14="http://schemas.microsoft.com/office/powerpoint/2010/main" val="208447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6B181B-9C6E-68F1-7876-BEE81AD5F8F8}"/>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934F44-42E9-8B10-FB0E-B6B0DB6C4549}"/>
              </a:ext>
            </a:extLst>
          </p:cNvPr>
          <p:cNvSpPr txBox="1"/>
          <p:nvPr/>
        </p:nvSpPr>
        <p:spPr>
          <a:xfrm>
            <a:off x="1285240" y="1050595"/>
            <a:ext cx="8074815" cy="161848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7200" kern="1200">
                <a:solidFill>
                  <a:schemeClr val="tx1"/>
                </a:solidFill>
                <a:latin typeface="+mj-lt"/>
                <a:ea typeface="+mj-ea"/>
                <a:cs typeface="+mj-cs"/>
              </a:rPr>
              <a:t>Where to get help …</a:t>
            </a:r>
          </a:p>
        </p:txBody>
      </p:sp>
      <p:sp>
        <p:nvSpPr>
          <p:cNvPr id="6" name="TextBox 5">
            <a:extLst>
              <a:ext uri="{FF2B5EF4-FFF2-40B4-BE49-F238E27FC236}">
                <a16:creationId xmlns:a16="http://schemas.microsoft.com/office/drawing/2014/main" id="{97010E89-D490-E133-45E0-AFDC3FCB7F99}"/>
              </a:ext>
            </a:extLst>
          </p:cNvPr>
          <p:cNvSpPr txBox="1"/>
          <p:nvPr/>
        </p:nvSpPr>
        <p:spPr>
          <a:xfrm>
            <a:off x="1285240" y="2379407"/>
            <a:ext cx="9333599" cy="3390458"/>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2800"/>
              <a:t>If you have questions or concerns as a parent, there are 3 main points of contact:</a:t>
            </a:r>
          </a:p>
          <a:p>
            <a:pPr indent="-228600">
              <a:lnSpc>
                <a:spcPct val="90000"/>
              </a:lnSpc>
              <a:spcAft>
                <a:spcPts val="600"/>
              </a:spcAft>
              <a:buFont typeface="Arial" panose="020B0604020202020204" pitchFamily="34" charset="0"/>
              <a:buChar char="•"/>
            </a:pPr>
            <a:endParaRPr lang="en-US" sz="2800"/>
          </a:p>
          <a:p>
            <a:pPr marL="228600" indent="-457200">
              <a:lnSpc>
                <a:spcPct val="90000"/>
              </a:lnSpc>
              <a:spcAft>
                <a:spcPts val="600"/>
              </a:spcAft>
              <a:buFont typeface="+mj-lt"/>
              <a:buAutoNum type="arabicPeriod"/>
            </a:pPr>
            <a:r>
              <a:rPr lang="en-US" sz="2800"/>
              <a:t>Form tutor  </a:t>
            </a:r>
          </a:p>
          <a:p>
            <a:pPr marL="228600" indent="-457200">
              <a:lnSpc>
                <a:spcPct val="90000"/>
              </a:lnSpc>
              <a:spcAft>
                <a:spcPts val="600"/>
              </a:spcAft>
              <a:buFont typeface="+mj-lt"/>
              <a:buAutoNum type="arabicPeriod"/>
            </a:pPr>
            <a:r>
              <a:rPr lang="en-US" sz="2800"/>
              <a:t>Head of Year – Mrs. Webb</a:t>
            </a:r>
          </a:p>
          <a:p>
            <a:pPr>
              <a:lnSpc>
                <a:spcPct val="90000"/>
              </a:lnSpc>
              <a:spcAft>
                <a:spcPts val="600"/>
              </a:spcAft>
            </a:pPr>
            <a:r>
              <a:rPr lang="en-US" sz="2800" u="sng"/>
              <a:t>Hed.webbv@hedingham.essex.sch.uk</a:t>
            </a:r>
          </a:p>
          <a:p>
            <a:pPr>
              <a:lnSpc>
                <a:spcPct val="90000"/>
              </a:lnSpc>
              <a:spcAft>
                <a:spcPts val="600"/>
              </a:spcAft>
            </a:pPr>
            <a:r>
              <a:rPr lang="en-US" sz="2800"/>
              <a:t>3.  Deputy Head – Mr. Abrey</a:t>
            </a:r>
          </a:p>
          <a:p>
            <a:pPr>
              <a:lnSpc>
                <a:spcPct val="90000"/>
              </a:lnSpc>
              <a:spcAft>
                <a:spcPts val="600"/>
              </a:spcAft>
            </a:pPr>
            <a:r>
              <a:rPr lang="en-US" sz="2800" u="sng"/>
              <a:t>Hed.abreyc@hedingham.essex.sch.uk </a:t>
            </a:r>
          </a:p>
        </p:txBody>
      </p:sp>
      <p:sp>
        <p:nvSpPr>
          <p:cNvPr id="4" name="object 4">
            <a:extLst>
              <a:ext uri="{FF2B5EF4-FFF2-40B4-BE49-F238E27FC236}">
                <a16:creationId xmlns:a16="http://schemas.microsoft.com/office/drawing/2014/main" id="{C34DA86B-297D-D1AC-EE76-954657F6BBDB}"/>
              </a:ext>
            </a:extLst>
          </p:cNvPr>
          <p:cNvSpPr txBox="1"/>
          <p:nvPr/>
        </p:nvSpPr>
        <p:spPr>
          <a:xfrm>
            <a:off x="965201" y="1036674"/>
            <a:ext cx="3689096" cy="3514364"/>
          </a:xfrm>
          <a:prstGeom prst="rect">
            <a:avLst/>
          </a:prstGeom>
        </p:spPr>
        <p:txBody>
          <a:bodyPr vert="horz" lIns="91440" tIns="45720" rIns="91440" bIns="45720" rtlCol="0" anchor="b">
            <a:normAutofit/>
          </a:bodyPr>
          <a:lstStyle/>
          <a:p>
            <a:pPr marL="90805" algn="r">
              <a:lnSpc>
                <a:spcPct val="90000"/>
              </a:lnSpc>
              <a:spcBef>
                <a:spcPct val="0"/>
              </a:spcBef>
              <a:spcAft>
                <a:spcPts val="600"/>
              </a:spcAft>
              <a:defRPr/>
            </a:pPr>
            <a:endParaRPr lang="en-US" sz="7200" kern="1200">
              <a:solidFill>
                <a:schemeClr val="tx1"/>
              </a:solidFill>
              <a:latin typeface="+mj-lt"/>
              <a:ea typeface="+mj-ea"/>
              <a:cs typeface="+mj-cs"/>
            </a:endParaRPr>
          </a:p>
        </p:txBody>
      </p:sp>
      <p:sp>
        <p:nvSpPr>
          <p:cNvPr id="2" name="object 2">
            <a:extLst>
              <a:ext uri="{FF2B5EF4-FFF2-40B4-BE49-F238E27FC236}">
                <a16:creationId xmlns:a16="http://schemas.microsoft.com/office/drawing/2014/main" id="{74F3F1F2-4504-93C4-21ED-7189342A8B42}"/>
              </a:ext>
            </a:extLst>
          </p:cNvPr>
          <p:cNvSpPr txBox="1"/>
          <p:nvPr/>
        </p:nvSpPr>
        <p:spPr>
          <a:xfrm>
            <a:off x="965202" y="4582814"/>
            <a:ext cx="3689094" cy="1312657"/>
          </a:xfrm>
          <a:prstGeom prst="rect">
            <a:avLst/>
          </a:prstGeom>
        </p:spPr>
        <p:txBody>
          <a:bodyPr vert="horz" lIns="91440" tIns="45720" rIns="91440" bIns="45720" rtlCol="0" anchor="t">
            <a:normAutofit/>
          </a:bodyPr>
          <a:lstStyle/>
          <a:p>
            <a:pPr marR="5080" algn="r">
              <a:lnSpc>
                <a:spcPct val="90000"/>
              </a:lnSpc>
              <a:spcBef>
                <a:spcPts val="1000"/>
              </a:spcBef>
              <a:defRPr/>
            </a:pPr>
            <a:endParaRPr lang="en-US" sz="2000" kern="1200">
              <a:solidFill>
                <a:schemeClr val="tx1"/>
              </a:solidFill>
              <a:latin typeface="+mn-lt"/>
              <a:ea typeface="+mn-ea"/>
              <a:cs typeface="+mn-cs"/>
            </a:endParaRPr>
          </a:p>
        </p:txBody>
      </p:sp>
      <p:sp>
        <p:nvSpPr>
          <p:cNvPr id="3" name="object 3">
            <a:extLst>
              <a:ext uri="{FF2B5EF4-FFF2-40B4-BE49-F238E27FC236}">
                <a16:creationId xmlns:a16="http://schemas.microsoft.com/office/drawing/2014/main" id="{BE6E2487-1C63-ABE5-07CE-8FCACB16E145}"/>
              </a:ext>
            </a:extLst>
          </p:cNvPr>
          <p:cNvSpPr/>
          <p:nvPr/>
        </p:nvSpPr>
        <p:spPr>
          <a:xfrm>
            <a:off x="-1476672" y="1196753"/>
            <a:ext cx="1029912" cy="260473"/>
          </a:xfrm>
          <a:prstGeom prst="rect">
            <a:avLst/>
          </a:prstGeom>
          <a:blipFill>
            <a:blip r:embed="rId2" cstate="print"/>
            <a:stretch>
              <a:fillRect/>
            </a:stretch>
          </a:blipFill>
        </p:spPr>
        <p:txBody>
          <a:bodyPr wrap="square" lIns="0" tIns="0" rIns="0" bIns="0" rtlCol="0"/>
          <a:lstStyle/>
          <a:p>
            <a:pPr>
              <a:defRPr/>
            </a:pPr>
            <a:endParaRPr>
              <a:solidFill>
                <a:prstClr val="black"/>
              </a:solidFill>
              <a:latin typeface="Calibri"/>
            </a:endParaRPr>
          </a:p>
        </p:txBody>
      </p:sp>
    </p:spTree>
    <p:extLst>
      <p:ext uri="{BB962C8B-B14F-4D97-AF65-F5344CB8AC3E}">
        <p14:creationId xmlns:p14="http://schemas.microsoft.com/office/powerpoint/2010/main" val="269691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A66E-1F29-3D5D-2595-FA6D4869F75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39D74E0-E7F9-ACDF-2819-6F39FBE061E4}"/>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EC5F3B3F-C997-0A3E-5CF2-2E16841A20BB}"/>
              </a:ext>
            </a:extLst>
          </p:cNvPr>
          <p:cNvPicPr>
            <a:picLocks noChangeAspect="1"/>
          </p:cNvPicPr>
          <p:nvPr/>
        </p:nvPicPr>
        <p:blipFill>
          <a:blip r:embed="rId3"/>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06091F18-D279-82CA-6D23-7C6BE265610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8349E3F-2481-0B63-67F1-C3437A11EDE5}"/>
              </a:ext>
            </a:extLst>
          </p:cNvPr>
          <p:cNvSpPr txBox="1"/>
          <p:nvPr/>
        </p:nvSpPr>
        <p:spPr>
          <a:xfrm>
            <a:off x="1425709" y="83576"/>
            <a:ext cx="45468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HEDINGHAM SCHOOL AND SIXTH FORM</a:t>
            </a:r>
          </a:p>
        </p:txBody>
      </p:sp>
      <p:sp>
        <p:nvSpPr>
          <p:cNvPr id="2" name="TextBox 1">
            <a:extLst>
              <a:ext uri="{FF2B5EF4-FFF2-40B4-BE49-F238E27FC236}">
                <a16:creationId xmlns:a16="http://schemas.microsoft.com/office/drawing/2014/main" id="{34A8C469-EC93-FF0A-BAFF-AA0631C7F65C}"/>
              </a:ext>
            </a:extLst>
          </p:cNvPr>
          <p:cNvSpPr txBox="1"/>
          <p:nvPr/>
        </p:nvSpPr>
        <p:spPr>
          <a:xfrm>
            <a:off x="6219458" y="83576"/>
            <a:ext cx="59566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prstClr val="white"/>
                </a:solidFill>
                <a:effectLst/>
                <a:uLnTx/>
                <a:uFillTx/>
                <a:latin typeface="Calibri" panose="020F0502020204030204"/>
                <a:ea typeface="+mn-ea"/>
                <a:cs typeface="+mn-cs"/>
              </a:rPr>
              <a:t>In Class</a:t>
            </a:r>
          </a:p>
        </p:txBody>
      </p:sp>
      <p:sp>
        <p:nvSpPr>
          <p:cNvPr id="3" name="TextBox 2">
            <a:extLst>
              <a:ext uri="{FF2B5EF4-FFF2-40B4-BE49-F238E27FC236}">
                <a16:creationId xmlns:a16="http://schemas.microsoft.com/office/drawing/2014/main" id="{8DAE80F9-B6A8-26C6-AA4A-B659E9C50398}"/>
              </a:ext>
            </a:extLst>
          </p:cNvPr>
          <p:cNvSpPr txBox="1"/>
          <p:nvPr/>
        </p:nvSpPr>
        <p:spPr>
          <a:xfrm>
            <a:off x="349178" y="1986369"/>
            <a:ext cx="5746822"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Be punctual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Be on time. No excuses.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Be equipped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All basic equipment, including a Scientific calculator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Be respectful to all others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If you persistently disrupt learning, you will be removed.</a:t>
            </a:r>
          </a:p>
        </p:txBody>
      </p:sp>
      <p:pic>
        <p:nvPicPr>
          <p:cNvPr id="4" name="Picture 3">
            <a:extLst>
              <a:ext uri="{FF2B5EF4-FFF2-40B4-BE49-F238E27FC236}">
                <a16:creationId xmlns:a16="http://schemas.microsoft.com/office/drawing/2014/main" id="{CAC971F0-D804-6F9E-D7EC-9B6C00B802FA}"/>
              </a:ext>
            </a:extLst>
          </p:cNvPr>
          <p:cNvPicPr>
            <a:picLocks noChangeAspect="1"/>
          </p:cNvPicPr>
          <p:nvPr/>
        </p:nvPicPr>
        <p:blipFill>
          <a:blip r:embed="rId6"/>
          <a:stretch>
            <a:fillRect/>
          </a:stretch>
        </p:blipFill>
        <p:spPr>
          <a:xfrm>
            <a:off x="6301008" y="1741448"/>
            <a:ext cx="5071878" cy="3375104"/>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17382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0D8C0-54D7-DF9A-5FB3-3EE9E21A679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5EC2F3B-D75D-401A-10E7-F655B2340E77}"/>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86A86F3F-4313-DC0F-2B0C-9C5C6FB32491}"/>
              </a:ext>
            </a:extLst>
          </p:cNvPr>
          <p:cNvPicPr>
            <a:picLocks noChangeAspect="1"/>
          </p:cNvPicPr>
          <p:nvPr/>
        </p:nvPicPr>
        <p:blipFill>
          <a:blip r:embed="rId3"/>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31DBB38B-733A-C1F3-EFC8-2E79899B22B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C4211C0-7EDB-2C70-386D-9350598940B6}"/>
              </a:ext>
            </a:extLst>
          </p:cNvPr>
          <p:cNvSpPr txBox="1"/>
          <p:nvPr/>
        </p:nvSpPr>
        <p:spPr>
          <a:xfrm>
            <a:off x="1425709" y="83576"/>
            <a:ext cx="45468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HEDINGHAM SCHOOL AND SIXTH FORM</a:t>
            </a:r>
          </a:p>
        </p:txBody>
      </p:sp>
      <p:sp>
        <p:nvSpPr>
          <p:cNvPr id="2" name="TextBox 1">
            <a:extLst>
              <a:ext uri="{FF2B5EF4-FFF2-40B4-BE49-F238E27FC236}">
                <a16:creationId xmlns:a16="http://schemas.microsoft.com/office/drawing/2014/main" id="{990959FD-D406-5A81-4F3E-4C46AB3D2FA2}"/>
              </a:ext>
            </a:extLst>
          </p:cNvPr>
          <p:cNvSpPr txBox="1"/>
          <p:nvPr/>
        </p:nvSpPr>
        <p:spPr>
          <a:xfrm>
            <a:off x="6219458" y="83576"/>
            <a:ext cx="595666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white"/>
                </a:solidFill>
                <a:effectLst/>
                <a:uLnTx/>
                <a:uFillTx/>
                <a:latin typeface="Calibri" panose="020F0502020204030204"/>
                <a:ea typeface="+mn-ea"/>
                <a:cs typeface="+mn-cs"/>
              </a:rPr>
              <a:t>Attendance</a:t>
            </a:r>
          </a:p>
        </p:txBody>
      </p:sp>
      <p:sp>
        <p:nvSpPr>
          <p:cNvPr id="4" name="AutoShape 2" descr="The impact of absence on Progress 8 - FFT Education Datalab">
            <a:extLst>
              <a:ext uri="{FF2B5EF4-FFF2-40B4-BE49-F238E27FC236}">
                <a16:creationId xmlns:a16="http://schemas.microsoft.com/office/drawing/2014/main" id="{08380B6E-B0C0-D714-A5FD-7F4870E9759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14F490-9BC7-4B5F-38B8-9FAE8CB6D10E}"/>
              </a:ext>
            </a:extLst>
          </p:cNvPr>
          <p:cNvPicPr>
            <a:picLocks noChangeAspect="1"/>
          </p:cNvPicPr>
          <p:nvPr/>
        </p:nvPicPr>
        <p:blipFill>
          <a:blip r:embed="rId6"/>
          <a:stretch>
            <a:fillRect/>
          </a:stretch>
        </p:blipFill>
        <p:spPr>
          <a:xfrm>
            <a:off x="559077" y="1829575"/>
            <a:ext cx="6089880" cy="4005347"/>
          </a:xfrm>
          <a:prstGeom prst="rect">
            <a:avLst/>
          </a:prstGeom>
          <a:ln>
            <a:solidFill>
              <a:schemeClr val="tx1"/>
            </a:solid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6E73774A-41C5-306D-C84B-4E8FAD10DDE0}"/>
              </a:ext>
            </a:extLst>
          </p:cNvPr>
          <p:cNvSpPr txBox="1"/>
          <p:nvPr/>
        </p:nvSpPr>
        <p:spPr>
          <a:xfrm>
            <a:off x="7208034" y="2267752"/>
            <a:ext cx="4555816"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attendance drops bellow 90% you are likely to miss your target grades by 1/3 of a grade per subject.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you drop below 80% you’re going to underperform by 1 grade in EVERY subject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If you have over 95% attendance you are likely to exceed your target in half your subjects</a:t>
            </a: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686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07FCE-F771-240E-137A-67AC892A66A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A35099E-525B-E12B-3EA4-E6770D6BB988}"/>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6792A0A-9449-1A5E-83BC-8A3236BBDB2E}"/>
              </a:ext>
            </a:extLst>
          </p:cNvPr>
          <p:cNvPicPr>
            <a:picLocks noChangeAspect="1"/>
          </p:cNvPicPr>
          <p:nvPr/>
        </p:nvPicPr>
        <p:blipFill>
          <a:blip r:embed="rId3"/>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39257DC5-C79C-172E-4DE2-10DE70E55E1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0305259-EBDF-5D51-8771-8820B7839454}"/>
              </a:ext>
            </a:extLst>
          </p:cNvPr>
          <p:cNvSpPr txBox="1"/>
          <p:nvPr/>
        </p:nvSpPr>
        <p:spPr>
          <a:xfrm>
            <a:off x="1425709" y="83576"/>
            <a:ext cx="45468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HEDINGHAM SCHOOL AND SIXTH FORM</a:t>
            </a:r>
          </a:p>
        </p:txBody>
      </p:sp>
      <p:sp>
        <p:nvSpPr>
          <p:cNvPr id="2" name="TextBox 1">
            <a:extLst>
              <a:ext uri="{FF2B5EF4-FFF2-40B4-BE49-F238E27FC236}">
                <a16:creationId xmlns:a16="http://schemas.microsoft.com/office/drawing/2014/main" id="{71E7D50E-DB01-556B-9988-D8DC5C0E3BFB}"/>
              </a:ext>
            </a:extLst>
          </p:cNvPr>
          <p:cNvSpPr txBox="1"/>
          <p:nvPr/>
        </p:nvSpPr>
        <p:spPr>
          <a:xfrm>
            <a:off x="6219458" y="83576"/>
            <a:ext cx="59566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white"/>
                </a:solidFill>
                <a:effectLst/>
                <a:uLnTx/>
                <a:uFillTx/>
                <a:latin typeface="Calibri" panose="020F0502020204030204"/>
                <a:ea typeface="+mn-ea"/>
                <a:cs typeface="+mn-cs"/>
              </a:rPr>
              <a:t>O</a:t>
            </a:r>
            <a:r>
              <a:rPr kumimoji="0" lang="en-GB" sz="6000" b="0" i="0" u="none" strike="noStrike" kern="1200" cap="none" spc="0" normalizeH="0" baseline="0" noProof="0" err="1">
                <a:ln>
                  <a:noFill/>
                </a:ln>
                <a:solidFill>
                  <a:prstClr val="white"/>
                </a:solidFill>
                <a:effectLst/>
                <a:uLnTx/>
                <a:uFillTx/>
                <a:latin typeface="Calibri" panose="020F0502020204030204"/>
                <a:ea typeface="+mn-ea"/>
                <a:cs typeface="+mn-cs"/>
              </a:rPr>
              <a:t>ut</a:t>
            </a:r>
            <a:r>
              <a:rPr kumimoji="0" lang="en-GB" sz="6000" b="0" i="0" u="none" strike="noStrike" kern="1200" cap="none" spc="0" normalizeH="0" baseline="0" noProof="0">
                <a:ln>
                  <a:noFill/>
                </a:ln>
                <a:solidFill>
                  <a:prstClr val="white"/>
                </a:solidFill>
                <a:effectLst/>
                <a:uLnTx/>
                <a:uFillTx/>
                <a:latin typeface="Calibri" panose="020F0502020204030204"/>
                <a:ea typeface="+mn-ea"/>
                <a:cs typeface="+mn-cs"/>
              </a:rPr>
              <a:t> of class</a:t>
            </a:r>
          </a:p>
        </p:txBody>
      </p:sp>
      <p:sp>
        <p:nvSpPr>
          <p:cNvPr id="3" name="TextBox 2">
            <a:extLst>
              <a:ext uri="{FF2B5EF4-FFF2-40B4-BE49-F238E27FC236}">
                <a16:creationId xmlns:a16="http://schemas.microsoft.com/office/drawing/2014/main" id="{804164D0-48D6-1B74-D262-ABBEB08AE030}"/>
              </a:ext>
            </a:extLst>
          </p:cNvPr>
          <p:cNvSpPr txBox="1"/>
          <p:nvPr/>
        </p:nvSpPr>
        <p:spPr>
          <a:xfrm>
            <a:off x="238126" y="2035834"/>
            <a:ext cx="4724400"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We are offering a comprehensive revision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programme</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outside of lesson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Everyone is welcome to attend, we will be targeting certain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You may receive letters home, and see a Period 6 put on your timetable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2E79D75-44D5-8DB4-1EEC-4620ACE2873A}"/>
              </a:ext>
            </a:extLst>
          </p:cNvPr>
          <p:cNvPicPr>
            <a:picLocks noChangeAspect="1"/>
          </p:cNvPicPr>
          <p:nvPr/>
        </p:nvPicPr>
        <p:blipFill>
          <a:blip r:embed="rId6"/>
          <a:stretch>
            <a:fillRect/>
          </a:stretch>
        </p:blipFill>
        <p:spPr>
          <a:xfrm>
            <a:off x="5318188" y="1781175"/>
            <a:ext cx="6302312" cy="3543300"/>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14945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8CAA-A281-ADAC-392B-A1082ABD48DB}"/>
            </a:ext>
          </a:extLst>
        </p:cNvPr>
        <p:cNvGrpSpPr/>
        <p:nvPr/>
      </p:nvGrpSpPr>
      <p:grpSpPr>
        <a:xfrm>
          <a:off x="0" y="0"/>
          <a:ext cx="0" cy="0"/>
          <a:chOff x="0" y="0"/>
          <a:chExt cx="0" cy="0"/>
        </a:xfrm>
      </p:grpSpPr>
      <p:pic>
        <p:nvPicPr>
          <p:cNvPr id="3" name="Picture 2" descr="A person standing on a rock looking at a mountain&#10;&#10;Description automatically generated">
            <a:extLst>
              <a:ext uri="{FF2B5EF4-FFF2-40B4-BE49-F238E27FC236}">
                <a16:creationId xmlns:a16="http://schemas.microsoft.com/office/drawing/2014/main" id="{19B4DE1B-8B8F-77F7-1464-E7F438AE40A2}"/>
              </a:ext>
            </a:extLst>
          </p:cNvPr>
          <p:cNvPicPr>
            <a:picLocks noChangeAspect="1"/>
          </p:cNvPicPr>
          <p:nvPr/>
        </p:nvPicPr>
        <p:blipFill>
          <a:blip r:embed="rId2">
            <a:extLst>
              <a:ext uri="{28A0092B-C50C-407E-A947-70E740481C1C}">
                <a14:useLocalDpi xmlns:a14="http://schemas.microsoft.com/office/drawing/2010/main" val="0"/>
              </a:ext>
            </a:extLst>
          </a:blip>
          <a:srcRect b="1615"/>
          <a:stretch/>
        </p:blipFill>
        <p:spPr>
          <a:xfrm>
            <a:off x="509602" y="492402"/>
            <a:ext cx="504796" cy="278467"/>
          </a:xfrm>
          <a:prstGeom prst="rect">
            <a:avLst/>
          </a:prstGeom>
        </p:spPr>
      </p:pic>
      <p:pic>
        <p:nvPicPr>
          <p:cNvPr id="10" name="Picture 9">
            <a:extLst>
              <a:ext uri="{FF2B5EF4-FFF2-40B4-BE49-F238E27FC236}">
                <a16:creationId xmlns:a16="http://schemas.microsoft.com/office/drawing/2014/main" id="{BA967FF6-A817-2FF6-2DD1-877358532DA8}"/>
              </a:ext>
            </a:extLst>
          </p:cNvPr>
          <p:cNvPicPr>
            <a:picLocks noChangeAspect="1"/>
          </p:cNvPicPr>
          <p:nvPr/>
        </p:nvPicPr>
        <p:blipFill>
          <a:blip r:embed="rId3"/>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EF52533-C016-EF5E-9350-2A187620E355}"/>
              </a:ext>
            </a:extLst>
          </p:cNvPr>
          <p:cNvPicPr>
            <a:picLocks noChangeAspect="1"/>
          </p:cNvPicPr>
          <p:nvPr/>
        </p:nvPicPr>
        <p:blipFill>
          <a:blip r:embed="rId4"/>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2DE1D199-E5EC-7289-E983-DE877E7FA0E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8D1B6A6-6095-E2A2-57C4-39A181A340F2}"/>
              </a:ext>
            </a:extLst>
          </p:cNvPr>
          <p:cNvSpPr txBox="1"/>
          <p:nvPr/>
        </p:nvSpPr>
        <p:spPr>
          <a:xfrm>
            <a:off x="1425709" y="83576"/>
            <a:ext cx="45468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HEDINGHAM SCHOOL AND SIXTH FORM</a:t>
            </a:r>
          </a:p>
        </p:txBody>
      </p:sp>
      <p:sp>
        <p:nvSpPr>
          <p:cNvPr id="2" name="TextBox 1">
            <a:extLst>
              <a:ext uri="{FF2B5EF4-FFF2-40B4-BE49-F238E27FC236}">
                <a16:creationId xmlns:a16="http://schemas.microsoft.com/office/drawing/2014/main" id="{F5A73221-E0F6-9F49-6B58-BD2BB615CFF5}"/>
              </a:ext>
            </a:extLst>
          </p:cNvPr>
          <p:cNvSpPr txBox="1"/>
          <p:nvPr/>
        </p:nvSpPr>
        <p:spPr>
          <a:xfrm>
            <a:off x="6096000" y="268242"/>
            <a:ext cx="57653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How grading works…</a:t>
            </a:r>
            <a:endParaRPr kumimoji="0" lang="en-GB"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79C931A-F247-F38D-D85F-0D2B877BDFD4}"/>
              </a:ext>
            </a:extLst>
          </p:cNvPr>
          <p:cNvSpPr txBox="1"/>
          <p:nvPr/>
        </p:nvSpPr>
        <p:spPr>
          <a:xfrm>
            <a:off x="1502229" y="1619075"/>
            <a:ext cx="9517224"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score you achieve on your papers will be added up, and you will have a total.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That total will place you on a national leaderboard, where you will be ranked between 1</a:t>
            </a:r>
            <a:r>
              <a:rPr kumimoji="0" lang="en-US" sz="2400" b="0" i="0" u="none" strike="noStrike" kern="1200" cap="none" spc="0" normalizeH="0" baseline="30000" noProof="0">
                <a:ln>
                  <a:noFill/>
                </a:ln>
                <a:solidFill>
                  <a:prstClr val="white"/>
                </a:solidFill>
                <a:effectLst/>
                <a:uLnTx/>
                <a:uFillTx/>
                <a:latin typeface="Calibri" panose="020F0502020204030204"/>
                <a:ea typeface="+mn-ea"/>
                <a:cs typeface="+mn-cs"/>
              </a:rPr>
              <a:t>st</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and approximately 650,000</a:t>
            </a:r>
            <a:r>
              <a:rPr kumimoji="0" lang="en-US" sz="2400" b="0" i="0" u="none" strike="noStrike" kern="1200" cap="none" spc="0" normalizeH="0" baseline="30000" noProof="0">
                <a:ln>
                  <a:noFill/>
                </a:ln>
                <a:solidFill>
                  <a:prstClr val="white"/>
                </a:solidFill>
                <a:effectLst/>
                <a:uLnTx/>
                <a:uFillTx/>
                <a:latin typeface="Calibri" panose="020F0502020204030204"/>
                <a:ea typeface="+mn-ea"/>
                <a:cs typeface="+mn-cs"/>
              </a:rPr>
              <a:t>th</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Depending on where you rank, will depend on your grade.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Your job, is to get as high up the rankings as possible.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EVERY MARK COUNTS</a:t>
            </a:r>
          </a:p>
        </p:txBody>
      </p:sp>
    </p:spTree>
    <p:extLst>
      <p:ext uri="{BB962C8B-B14F-4D97-AF65-F5344CB8AC3E}">
        <p14:creationId xmlns:p14="http://schemas.microsoft.com/office/powerpoint/2010/main" val="232672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C5C3-E0F1-4E12-C060-A0E7CF87ADB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C7355DE-37E5-0D53-280D-913C4FC0A181}"/>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BA7EC86E-0760-117F-4A42-667D9C9F18F3}"/>
              </a:ext>
            </a:extLst>
          </p:cNvPr>
          <p:cNvPicPr>
            <a:picLocks noChangeAspect="1"/>
          </p:cNvPicPr>
          <p:nvPr/>
        </p:nvPicPr>
        <p:blipFill>
          <a:blip r:embed="rId3"/>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E90735D0-5679-E867-E7AE-E056327441C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FB6D98A-2242-1427-CA69-D500FBB0CB58}"/>
              </a:ext>
            </a:extLst>
          </p:cNvPr>
          <p:cNvSpPr txBox="1"/>
          <p:nvPr/>
        </p:nvSpPr>
        <p:spPr>
          <a:xfrm>
            <a:off x="1425709" y="83576"/>
            <a:ext cx="45468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HEDINGHAM SCHOOL AND SIXTH FORM</a:t>
            </a:r>
          </a:p>
        </p:txBody>
      </p:sp>
      <p:pic>
        <p:nvPicPr>
          <p:cNvPr id="2" name="Picture 1">
            <a:extLst>
              <a:ext uri="{FF2B5EF4-FFF2-40B4-BE49-F238E27FC236}">
                <a16:creationId xmlns:a16="http://schemas.microsoft.com/office/drawing/2014/main" id="{F81AD685-03FC-CB41-016E-5A1189921A54}"/>
              </a:ext>
            </a:extLst>
          </p:cNvPr>
          <p:cNvPicPr>
            <a:picLocks noChangeAspect="1"/>
          </p:cNvPicPr>
          <p:nvPr/>
        </p:nvPicPr>
        <p:blipFill rotWithShape="1">
          <a:blip r:embed="rId6"/>
          <a:srcRect l="8923" t="6869" r="9191" b="12188"/>
          <a:stretch/>
        </p:blipFill>
        <p:spPr>
          <a:xfrm>
            <a:off x="982690" y="2014845"/>
            <a:ext cx="3319435" cy="3281218"/>
          </a:xfrm>
          <a:prstGeom prst="rect">
            <a:avLst/>
          </a:prstGeom>
        </p:spPr>
      </p:pic>
      <p:sp>
        <p:nvSpPr>
          <p:cNvPr id="4" name="Rectangle: Rounded Corners 3">
            <a:extLst>
              <a:ext uri="{FF2B5EF4-FFF2-40B4-BE49-F238E27FC236}">
                <a16:creationId xmlns:a16="http://schemas.microsoft.com/office/drawing/2014/main" id="{C4A67344-D69A-9DAA-41A1-B9F1C8307FFD}"/>
              </a:ext>
            </a:extLst>
          </p:cNvPr>
          <p:cNvSpPr/>
          <p:nvPr/>
        </p:nvSpPr>
        <p:spPr>
          <a:xfrm>
            <a:off x="982690" y="2014845"/>
            <a:ext cx="988408" cy="295165"/>
          </a:xfrm>
          <a:prstGeom prst="roundRect">
            <a:avLst/>
          </a:prstGeom>
          <a:solidFill>
            <a:schemeClr val="accent6">
              <a:lumMod val="60000"/>
              <a:lumOff val="40000"/>
              <a:alpha val="55000"/>
            </a:scheme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0BAA8305-97EF-7A26-F5A8-F0567F8F32F6}"/>
              </a:ext>
            </a:extLst>
          </p:cNvPr>
          <p:cNvSpPr/>
          <p:nvPr/>
        </p:nvSpPr>
        <p:spPr>
          <a:xfrm>
            <a:off x="1971098" y="2014845"/>
            <a:ext cx="1978940" cy="295165"/>
          </a:xfrm>
          <a:prstGeom prst="roundRect">
            <a:avLst/>
          </a:prstGeom>
          <a:solidFill>
            <a:schemeClr val="accent5">
              <a:lumMod val="60000"/>
              <a:lumOff val="40000"/>
              <a:alpha val="55000"/>
            </a:scheme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4905767-E14E-AF06-EBF1-4CFEFB921BCF}"/>
              </a:ext>
            </a:extLst>
          </p:cNvPr>
          <p:cNvSpPr/>
          <p:nvPr/>
        </p:nvSpPr>
        <p:spPr>
          <a:xfrm>
            <a:off x="3950038" y="2014845"/>
            <a:ext cx="352087" cy="295165"/>
          </a:xfrm>
          <a:prstGeom prst="roundRect">
            <a:avLst/>
          </a:prstGeom>
          <a:solidFill>
            <a:schemeClr val="accent4">
              <a:lumMod val="60000"/>
              <a:lumOff val="40000"/>
              <a:alpha val="55000"/>
            </a:scheme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4BF6BA18-1CEF-6972-EEFD-54A15AEBAC04}"/>
              </a:ext>
            </a:extLst>
          </p:cNvPr>
          <p:cNvSpPr/>
          <p:nvPr/>
        </p:nvSpPr>
        <p:spPr>
          <a:xfrm>
            <a:off x="982690" y="2323231"/>
            <a:ext cx="1978940" cy="295165"/>
          </a:xfrm>
          <a:prstGeom prst="roundRect">
            <a:avLst/>
          </a:prstGeom>
          <a:solidFill>
            <a:schemeClr val="accent4">
              <a:lumMod val="60000"/>
              <a:lumOff val="40000"/>
              <a:alpha val="55000"/>
            </a:scheme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48062CFC-CB13-4036-B741-6FE37A63CED0}"/>
              </a:ext>
            </a:extLst>
          </p:cNvPr>
          <p:cNvSpPr/>
          <p:nvPr/>
        </p:nvSpPr>
        <p:spPr>
          <a:xfrm>
            <a:off x="2959506" y="2310010"/>
            <a:ext cx="1342619" cy="295165"/>
          </a:xfrm>
          <a:prstGeom prst="roundRect">
            <a:avLst/>
          </a:prstGeom>
          <a:solidFill>
            <a:srgbClr val="FF000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955CC297-4195-AB92-136E-E0E3D976A39E}"/>
              </a:ext>
            </a:extLst>
          </p:cNvPr>
          <p:cNvSpPr/>
          <p:nvPr/>
        </p:nvSpPr>
        <p:spPr>
          <a:xfrm>
            <a:off x="982690" y="2669011"/>
            <a:ext cx="1615203" cy="295165"/>
          </a:xfrm>
          <a:prstGeom prst="roundRect">
            <a:avLst/>
          </a:prstGeom>
          <a:solidFill>
            <a:srgbClr val="FF000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33104467-9C81-CC0E-BFA0-B83EB955524C}"/>
              </a:ext>
            </a:extLst>
          </p:cNvPr>
          <p:cNvSpPr/>
          <p:nvPr/>
        </p:nvSpPr>
        <p:spPr>
          <a:xfrm>
            <a:off x="2642407" y="2669010"/>
            <a:ext cx="1615203" cy="295165"/>
          </a:xfrm>
          <a:prstGeom prst="roundRect">
            <a:avLst/>
          </a:prstGeom>
          <a:solidFill>
            <a:srgbClr val="7030A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47B3DC1D-15AD-B0FE-A35B-4784578A2B5A}"/>
              </a:ext>
            </a:extLst>
          </p:cNvPr>
          <p:cNvSpPr/>
          <p:nvPr/>
        </p:nvSpPr>
        <p:spPr>
          <a:xfrm>
            <a:off x="982689" y="3014791"/>
            <a:ext cx="3319435" cy="295166"/>
          </a:xfrm>
          <a:prstGeom prst="roundRect">
            <a:avLst/>
          </a:prstGeom>
          <a:solidFill>
            <a:srgbClr val="7030A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60F0A86B-8601-979A-D0EC-1D1EC0F19381}"/>
              </a:ext>
            </a:extLst>
          </p:cNvPr>
          <p:cNvSpPr/>
          <p:nvPr/>
        </p:nvSpPr>
        <p:spPr>
          <a:xfrm>
            <a:off x="982688" y="3330814"/>
            <a:ext cx="3319435" cy="295166"/>
          </a:xfrm>
          <a:prstGeom prst="roundRect">
            <a:avLst/>
          </a:prstGeom>
          <a:solidFill>
            <a:srgbClr val="00B0F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44A8D275-ADED-D04C-3E0B-F0E3094B6CFC}"/>
              </a:ext>
            </a:extLst>
          </p:cNvPr>
          <p:cNvSpPr/>
          <p:nvPr/>
        </p:nvSpPr>
        <p:spPr>
          <a:xfrm>
            <a:off x="982688" y="3646837"/>
            <a:ext cx="3319435" cy="295166"/>
          </a:xfrm>
          <a:prstGeom prst="roundRect">
            <a:avLst/>
          </a:prstGeom>
          <a:solidFill>
            <a:srgbClr val="00B0F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0156E039-34E8-353B-9D0E-C6F10071C33E}"/>
              </a:ext>
            </a:extLst>
          </p:cNvPr>
          <p:cNvSpPr/>
          <p:nvPr/>
        </p:nvSpPr>
        <p:spPr>
          <a:xfrm>
            <a:off x="982688" y="3992618"/>
            <a:ext cx="3319435" cy="295166"/>
          </a:xfrm>
          <a:prstGeom prst="roundRect">
            <a:avLst/>
          </a:prstGeom>
          <a:solidFill>
            <a:srgbClr val="00B05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43E43DF7-2529-B498-B4D4-271B253A3227}"/>
              </a:ext>
            </a:extLst>
          </p:cNvPr>
          <p:cNvSpPr/>
          <p:nvPr/>
        </p:nvSpPr>
        <p:spPr>
          <a:xfrm>
            <a:off x="982689" y="4311946"/>
            <a:ext cx="2967350" cy="313980"/>
          </a:xfrm>
          <a:prstGeom prst="roundRect">
            <a:avLst/>
          </a:prstGeom>
          <a:solidFill>
            <a:srgbClr val="00B05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FF403F1A-C34F-10C1-3B69-4096DE368E38}"/>
              </a:ext>
            </a:extLst>
          </p:cNvPr>
          <p:cNvSpPr/>
          <p:nvPr/>
        </p:nvSpPr>
        <p:spPr>
          <a:xfrm>
            <a:off x="3935674" y="4321353"/>
            <a:ext cx="352087" cy="295165"/>
          </a:xfrm>
          <a:prstGeom prst="roundRect">
            <a:avLst/>
          </a:prstGeom>
          <a:solidFill>
            <a:srgbClr val="FFC00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E46BCB56-1120-4810-F219-BCC758F38EFB}"/>
              </a:ext>
            </a:extLst>
          </p:cNvPr>
          <p:cNvSpPr/>
          <p:nvPr/>
        </p:nvSpPr>
        <p:spPr>
          <a:xfrm>
            <a:off x="982688" y="4658554"/>
            <a:ext cx="3274922" cy="283395"/>
          </a:xfrm>
          <a:prstGeom prst="roundRect">
            <a:avLst/>
          </a:prstGeom>
          <a:solidFill>
            <a:srgbClr val="FFC00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C03FD4D8-BA8B-5A05-1405-F26B53B69CDF}"/>
              </a:ext>
            </a:extLst>
          </p:cNvPr>
          <p:cNvSpPr/>
          <p:nvPr/>
        </p:nvSpPr>
        <p:spPr>
          <a:xfrm>
            <a:off x="982688" y="4971423"/>
            <a:ext cx="652167" cy="283395"/>
          </a:xfrm>
          <a:prstGeom prst="roundRect">
            <a:avLst/>
          </a:prstGeom>
          <a:solidFill>
            <a:srgbClr val="FFC00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BC596831-5CAB-F207-E442-262C22F93FE0}"/>
              </a:ext>
            </a:extLst>
          </p:cNvPr>
          <p:cNvSpPr/>
          <p:nvPr/>
        </p:nvSpPr>
        <p:spPr>
          <a:xfrm>
            <a:off x="1645014" y="4981874"/>
            <a:ext cx="1993739" cy="283396"/>
          </a:xfrm>
          <a:prstGeom prst="roundRect">
            <a:avLst/>
          </a:prstGeom>
          <a:solidFill>
            <a:srgbClr val="C00000">
              <a:alpha val="55000"/>
            </a:srgb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307B3B94-9454-395F-1ED5-FAA899B2106E}"/>
              </a:ext>
            </a:extLst>
          </p:cNvPr>
          <p:cNvSpPr/>
          <p:nvPr/>
        </p:nvSpPr>
        <p:spPr>
          <a:xfrm>
            <a:off x="3648910" y="4970393"/>
            <a:ext cx="652167" cy="283395"/>
          </a:xfrm>
          <a:prstGeom prst="roundRect">
            <a:avLst/>
          </a:prstGeom>
          <a:solidFill>
            <a:schemeClr val="tx1">
              <a:alpha val="55000"/>
            </a:schemeClr>
          </a:solidFill>
          <a:ln>
            <a:noFill/>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F1A08BF4-DE18-7952-F26A-2BC9BE461402}"/>
              </a:ext>
            </a:extLst>
          </p:cNvPr>
          <p:cNvSpPr txBox="1"/>
          <p:nvPr/>
        </p:nvSpPr>
        <p:spPr>
          <a:xfrm>
            <a:off x="5246018" y="1762628"/>
            <a:ext cx="6249261"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Top 3% - Grade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Next 6% (in the top 9%) – Grade 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Next 7% (in the top 16%) – Grade 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Next 9% (in the top 25%) – Grade 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Next 15% (in the top 40%) – Grade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Next 20% (in the top 60%) – Grade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Next 19% (in the bottom 39%) – Grade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Next 13% (in the bottom 20%) – Grade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Next 6% (in the bottom 7%) – Grade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Next 2% (in the bottom 2%) – Grade U</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D11837E-C214-DA97-C950-9D05A2CDFC4E}"/>
              </a:ext>
            </a:extLst>
          </p:cNvPr>
          <p:cNvSpPr txBox="1"/>
          <p:nvPr/>
        </p:nvSpPr>
        <p:spPr>
          <a:xfrm>
            <a:off x="6800850" y="268242"/>
            <a:ext cx="46944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Working out your grades</a:t>
            </a:r>
            <a:endParaRPr kumimoji="0" lang="en-GB"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708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2"/>
          <p:cNvSpPr txBox="1">
            <a:spLocks/>
          </p:cNvSpPr>
          <p:nvPr/>
        </p:nvSpPr>
        <p:spPr>
          <a:xfrm>
            <a:off x="1717092" y="116632"/>
            <a:ext cx="6264696" cy="844658"/>
          </a:xfrm>
          <a:prstGeom prst="rect">
            <a:avLst/>
          </a:prstGeom>
          <a:solidFill>
            <a:srgbClr val="002060"/>
          </a:solidFill>
        </p:spPr>
        <p:txBody>
          <a:bodyPr vert="horz" lIns="91440" tIns="45720" rIns="91440" bIns="45720" rtlCol="0" anchor="t">
            <a:normAutofit fontScale="97500"/>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cap="none">
                <a:solidFill>
                  <a:srgbClr val="FFFFFF"/>
                </a:solidFill>
                <a:latin typeface="Aptos" panose="020B0004020202020204" pitchFamily="34" charset="0"/>
              </a:rPr>
              <a:t>The Plan Ahead…</a:t>
            </a:r>
          </a:p>
        </p:txBody>
      </p:sp>
      <p:sp>
        <p:nvSpPr>
          <p:cNvPr id="2" name="TextBox 1"/>
          <p:cNvSpPr txBox="1"/>
          <p:nvPr/>
        </p:nvSpPr>
        <p:spPr>
          <a:xfrm>
            <a:off x="3640828" y="1041739"/>
            <a:ext cx="5688632" cy="203132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285750" indent="-285750">
              <a:buFont typeface="Arial" pitchFamily="34" charset="0"/>
              <a:buChar char="•"/>
            </a:pPr>
            <a:r>
              <a:rPr lang="en-GB">
                <a:solidFill>
                  <a:srgbClr val="3F3F3F"/>
                </a:solidFill>
                <a:latin typeface="Aptos"/>
              </a:rPr>
              <a:t>Start </a:t>
            </a:r>
          </a:p>
          <a:p>
            <a:pPr marL="285750" indent="-285750">
              <a:buFont typeface="Arial" pitchFamily="34" charset="0"/>
              <a:buChar char="•"/>
            </a:pPr>
            <a:r>
              <a:rPr lang="en-GB">
                <a:solidFill>
                  <a:srgbClr val="3F3F3F"/>
                </a:solidFill>
                <a:latin typeface="Aptos"/>
              </a:rPr>
              <a:t>Identify those students who are a concern and at risk of underachieving: contact with home to be made</a:t>
            </a:r>
          </a:p>
          <a:p>
            <a:pPr marL="285750" indent="-285750">
              <a:buFont typeface="Arial" pitchFamily="34" charset="0"/>
              <a:buChar char="•"/>
            </a:pPr>
            <a:r>
              <a:rPr lang="en-GB">
                <a:solidFill>
                  <a:srgbClr val="3F3F3F"/>
                </a:solidFill>
                <a:latin typeface="Aptos"/>
              </a:rPr>
              <a:t>Revision skills morning </a:t>
            </a:r>
            <a:endParaRPr lang="en-GB">
              <a:solidFill>
                <a:srgbClr val="3F3F3F"/>
              </a:solidFill>
              <a:latin typeface="Aptos" panose="020B0004020202020204" pitchFamily="34" charset="0"/>
            </a:endParaRPr>
          </a:p>
          <a:p>
            <a:pPr marL="285750" indent="-285750">
              <a:buFont typeface="Arial" pitchFamily="34" charset="0"/>
              <a:buChar char="•"/>
            </a:pPr>
            <a:r>
              <a:rPr lang="en-US">
                <a:solidFill>
                  <a:srgbClr val="3F3F3F"/>
                </a:solidFill>
                <a:latin typeface="Aptos"/>
              </a:rPr>
              <a:t>After school support </a:t>
            </a:r>
            <a:r>
              <a:rPr lang="en-US" err="1">
                <a:solidFill>
                  <a:srgbClr val="3F3F3F"/>
                </a:solidFill>
                <a:latin typeface="Aptos"/>
              </a:rPr>
              <a:t>programme</a:t>
            </a:r>
            <a:r>
              <a:rPr lang="en-US">
                <a:solidFill>
                  <a:srgbClr val="3F3F3F"/>
                </a:solidFill>
                <a:latin typeface="Aptos"/>
              </a:rPr>
              <a:t> </a:t>
            </a:r>
            <a:r>
              <a:rPr lang="en-US" err="1">
                <a:solidFill>
                  <a:srgbClr val="3F3F3F"/>
                </a:solidFill>
                <a:latin typeface="Aptos"/>
              </a:rPr>
              <a:t>finalised</a:t>
            </a:r>
            <a:endParaRPr lang="en-US">
              <a:solidFill>
                <a:srgbClr val="3F3F3F"/>
              </a:solidFill>
              <a:latin typeface="Aptos"/>
            </a:endParaRPr>
          </a:p>
          <a:p>
            <a:pPr marL="285750" indent="-285750">
              <a:buFont typeface="Arial" pitchFamily="34" charset="0"/>
              <a:buChar char="•"/>
            </a:pPr>
            <a:r>
              <a:rPr lang="en-US">
                <a:solidFill>
                  <a:srgbClr val="3F3F3F"/>
                </a:solidFill>
                <a:latin typeface="Aptos"/>
              </a:rPr>
              <a:t>Parents Information evening</a:t>
            </a:r>
          </a:p>
          <a:p>
            <a:pPr marL="285750" indent="-285750">
              <a:buFont typeface="Arial" pitchFamily="34" charset="0"/>
              <a:buChar char="•"/>
            </a:pPr>
            <a:r>
              <a:rPr lang="en-US">
                <a:solidFill>
                  <a:srgbClr val="3F3F3F"/>
                </a:solidFill>
                <a:latin typeface="Aptos"/>
              </a:rPr>
              <a:t>Mentoring begins </a:t>
            </a:r>
            <a:endParaRPr lang="en-US">
              <a:solidFill>
                <a:srgbClr val="3F3F3F"/>
              </a:solidFill>
              <a:latin typeface="Aptos" panose="020B0004020202020204" pitchFamily="34" charset="0"/>
            </a:endParaRPr>
          </a:p>
        </p:txBody>
      </p:sp>
      <p:sp>
        <p:nvSpPr>
          <p:cNvPr id="3" name="TextBox 2"/>
          <p:cNvSpPr txBox="1"/>
          <p:nvPr/>
        </p:nvSpPr>
        <p:spPr>
          <a:xfrm>
            <a:off x="1744601" y="1306125"/>
            <a:ext cx="1584176" cy="369332"/>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a:solidFill>
                  <a:srgbClr val="FFFFFF"/>
                </a:solidFill>
                <a:latin typeface="Aptos" panose="020B0004020202020204" pitchFamily="34" charset="0"/>
              </a:rPr>
              <a:t>September</a:t>
            </a:r>
          </a:p>
        </p:txBody>
      </p:sp>
      <p:sp>
        <p:nvSpPr>
          <p:cNvPr id="5" name="TextBox 4"/>
          <p:cNvSpPr txBox="1"/>
          <p:nvPr/>
        </p:nvSpPr>
        <p:spPr>
          <a:xfrm>
            <a:off x="3661422" y="3027240"/>
            <a:ext cx="564868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285750" indent="-285750">
              <a:buFont typeface="Arial" pitchFamily="34" charset="0"/>
              <a:buChar char="•"/>
            </a:pPr>
            <a:r>
              <a:rPr lang="en-GB">
                <a:solidFill>
                  <a:srgbClr val="3F3F3F"/>
                </a:solidFill>
                <a:latin typeface="Aptos"/>
              </a:rPr>
              <a:t>Reports completed by teachers</a:t>
            </a:r>
          </a:p>
          <a:p>
            <a:pPr marL="285750" indent="-285750">
              <a:buFont typeface="Arial" pitchFamily="34" charset="0"/>
              <a:buChar char="•"/>
            </a:pPr>
            <a:r>
              <a:rPr lang="en-GB">
                <a:solidFill>
                  <a:srgbClr val="3F3F3F"/>
                </a:solidFill>
                <a:latin typeface="Aptos"/>
              </a:rPr>
              <a:t>Reports sent home </a:t>
            </a:r>
          </a:p>
          <a:p>
            <a:pPr marL="285750" indent="-285750">
              <a:buFont typeface="Arial" pitchFamily="34" charset="0"/>
              <a:buChar char="•"/>
            </a:pPr>
            <a:r>
              <a:rPr lang="en-GB">
                <a:solidFill>
                  <a:srgbClr val="3F3F3F"/>
                </a:solidFill>
                <a:latin typeface="Aptos"/>
              </a:rPr>
              <a:t>Parents' Evening </a:t>
            </a:r>
            <a:endParaRPr lang="en-GB">
              <a:solidFill>
                <a:srgbClr val="3F3F3F"/>
              </a:solidFill>
              <a:latin typeface="Aptos" panose="020B0004020202020204" pitchFamily="34" charset="0"/>
            </a:endParaRPr>
          </a:p>
        </p:txBody>
      </p:sp>
      <p:sp>
        <p:nvSpPr>
          <p:cNvPr id="6" name="TextBox 5"/>
          <p:cNvSpPr txBox="1"/>
          <p:nvPr/>
        </p:nvSpPr>
        <p:spPr>
          <a:xfrm>
            <a:off x="1837178" y="3036335"/>
            <a:ext cx="1584176" cy="369332"/>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a:solidFill>
                  <a:srgbClr val="FFFFFF"/>
                </a:solidFill>
                <a:latin typeface="Aptos" panose="020B0004020202020204" pitchFamily="34" charset="0"/>
              </a:rPr>
              <a:t>October</a:t>
            </a:r>
          </a:p>
        </p:txBody>
      </p:sp>
      <p:sp>
        <p:nvSpPr>
          <p:cNvPr id="7" name="TextBox 6"/>
          <p:cNvSpPr txBox="1"/>
          <p:nvPr/>
        </p:nvSpPr>
        <p:spPr>
          <a:xfrm>
            <a:off x="3620317" y="3867699"/>
            <a:ext cx="571047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itchFamily="34" charset="0"/>
              <a:buChar char="•"/>
            </a:pPr>
            <a:r>
              <a:rPr lang="en-GB">
                <a:solidFill>
                  <a:srgbClr val="3F3F3F"/>
                </a:solidFill>
                <a:latin typeface="Aptos" panose="020B0004020202020204" pitchFamily="34" charset="0"/>
              </a:rPr>
              <a:t>Mock exam timetable for December sent home</a:t>
            </a:r>
          </a:p>
          <a:p>
            <a:pPr marL="285750" indent="-285750">
              <a:buFont typeface="Arial" pitchFamily="34" charset="0"/>
              <a:buChar char="•"/>
            </a:pPr>
            <a:r>
              <a:rPr lang="en-GB">
                <a:solidFill>
                  <a:srgbClr val="3F3F3F"/>
                </a:solidFill>
                <a:latin typeface="Aptos" panose="020B0004020202020204" pitchFamily="34" charset="0"/>
              </a:rPr>
              <a:t>Subjects start focussing on Mock Exam Prep</a:t>
            </a:r>
          </a:p>
          <a:p>
            <a:pPr marL="285750" indent="-285750">
              <a:buFont typeface="Arial" pitchFamily="34" charset="0"/>
              <a:buChar char="•"/>
            </a:pPr>
            <a:r>
              <a:rPr lang="en-GB">
                <a:solidFill>
                  <a:srgbClr val="3F3F3F"/>
                </a:solidFill>
                <a:latin typeface="Aptos" panose="020B0004020202020204" pitchFamily="34" charset="0"/>
              </a:rPr>
              <a:t>Year 11 Parents’ Evening </a:t>
            </a:r>
          </a:p>
          <a:p>
            <a:pPr marL="285750" indent="-285750">
              <a:buFont typeface="Arial" pitchFamily="34" charset="0"/>
              <a:buChar char="•"/>
            </a:pPr>
            <a:r>
              <a:rPr lang="en-US" b="1">
                <a:solidFill>
                  <a:srgbClr val="3F3F3F"/>
                </a:solidFill>
                <a:latin typeface="Aptos" panose="020B0004020202020204" pitchFamily="34" charset="0"/>
              </a:rPr>
              <a:t>Sixth Form Open Evening</a:t>
            </a:r>
            <a:endParaRPr lang="en-GB" b="1">
              <a:solidFill>
                <a:srgbClr val="3F3F3F"/>
              </a:solidFill>
              <a:latin typeface="Aptos" panose="020B0004020202020204" pitchFamily="34" charset="0"/>
            </a:endParaRPr>
          </a:p>
          <a:p>
            <a:pPr marL="285750" indent="-285750">
              <a:buFont typeface="Arial" pitchFamily="34" charset="0"/>
              <a:buChar char="•"/>
            </a:pPr>
            <a:r>
              <a:rPr lang="en-US" b="1">
                <a:solidFill>
                  <a:srgbClr val="3F3F3F"/>
                </a:solidFill>
                <a:latin typeface="Aptos" panose="020B0004020202020204" pitchFamily="34" charset="0"/>
              </a:rPr>
              <a:t>Sixth Form Applications </a:t>
            </a:r>
            <a:endParaRPr lang="en-GB" b="1">
              <a:solidFill>
                <a:srgbClr val="3F3F3F"/>
              </a:solidFill>
              <a:latin typeface="Aptos" panose="020B0004020202020204" pitchFamily="34" charset="0"/>
            </a:endParaRPr>
          </a:p>
        </p:txBody>
      </p:sp>
      <p:sp>
        <p:nvSpPr>
          <p:cNvPr id="9" name="TextBox 8"/>
          <p:cNvSpPr txBox="1"/>
          <p:nvPr/>
        </p:nvSpPr>
        <p:spPr>
          <a:xfrm>
            <a:off x="1758181" y="3973585"/>
            <a:ext cx="1584176" cy="369332"/>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a:solidFill>
                  <a:srgbClr val="FFFFFF"/>
                </a:solidFill>
                <a:latin typeface="Aptos" panose="020B0004020202020204" pitchFamily="34" charset="0"/>
              </a:rPr>
              <a:t>November</a:t>
            </a:r>
          </a:p>
        </p:txBody>
      </p:sp>
      <p:sp>
        <p:nvSpPr>
          <p:cNvPr id="10" name="TextBox 9"/>
          <p:cNvSpPr txBox="1"/>
          <p:nvPr/>
        </p:nvSpPr>
        <p:spPr>
          <a:xfrm>
            <a:off x="3658867" y="5511289"/>
            <a:ext cx="5710471"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285750" indent="-285750">
              <a:buFont typeface="Arial" pitchFamily="34" charset="0"/>
              <a:buChar char="•"/>
            </a:pPr>
            <a:r>
              <a:rPr lang="en-US">
                <a:solidFill>
                  <a:srgbClr val="3F3F3F"/>
                </a:solidFill>
                <a:latin typeface="Aptos"/>
              </a:rPr>
              <a:t>Dress up day! </a:t>
            </a:r>
            <a:endParaRPr lang="en-US">
              <a:solidFill>
                <a:srgbClr val="3F3F3F"/>
              </a:solidFill>
              <a:latin typeface="Aptos" panose="020B0004020202020204" pitchFamily="34" charset="0"/>
            </a:endParaRPr>
          </a:p>
          <a:p>
            <a:pPr marL="285750" indent="-285750">
              <a:buFont typeface="Arial" pitchFamily="34" charset="0"/>
              <a:buChar char="•"/>
            </a:pPr>
            <a:r>
              <a:rPr lang="en-US">
                <a:solidFill>
                  <a:srgbClr val="3F3F3F"/>
                </a:solidFill>
                <a:latin typeface="Aptos"/>
              </a:rPr>
              <a:t>Mock Exams – All subjects</a:t>
            </a:r>
            <a:endParaRPr lang="en-GB">
              <a:solidFill>
                <a:srgbClr val="3F3F3F"/>
              </a:solidFill>
              <a:latin typeface="Aptos"/>
            </a:endParaRPr>
          </a:p>
          <a:p>
            <a:pPr marL="285750" indent="-285750">
              <a:buFont typeface="Arial" pitchFamily="34" charset="0"/>
              <a:buChar char="•"/>
            </a:pPr>
            <a:r>
              <a:rPr lang="en-GB">
                <a:solidFill>
                  <a:srgbClr val="3F3F3F"/>
                </a:solidFill>
                <a:latin typeface="Aptos"/>
              </a:rPr>
              <a:t>Christmas time = half-way point!</a:t>
            </a:r>
          </a:p>
        </p:txBody>
      </p:sp>
      <p:sp>
        <p:nvSpPr>
          <p:cNvPr id="11" name="TextBox 10"/>
          <p:cNvSpPr txBox="1"/>
          <p:nvPr/>
        </p:nvSpPr>
        <p:spPr>
          <a:xfrm>
            <a:off x="1758181" y="5462374"/>
            <a:ext cx="1584176" cy="369332"/>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a:solidFill>
                  <a:srgbClr val="FFFFFF"/>
                </a:solidFill>
                <a:latin typeface="Aptos" panose="020B0004020202020204" pitchFamily="34" charset="0"/>
              </a:rPr>
              <a:t>December</a:t>
            </a:r>
          </a:p>
        </p:txBody>
      </p:sp>
      <p:sp>
        <p:nvSpPr>
          <p:cNvPr id="4" name="TextBox 3"/>
          <p:cNvSpPr txBox="1"/>
          <p:nvPr/>
        </p:nvSpPr>
        <p:spPr>
          <a:xfrm>
            <a:off x="9300864" y="971436"/>
            <a:ext cx="1547664" cy="369332"/>
          </a:xfrm>
          <a:prstGeom prst="rect">
            <a:avLst/>
          </a:prstGeom>
          <a:noFill/>
        </p:spPr>
        <p:txBody>
          <a:bodyPr wrap="square" rtlCol="0">
            <a:spAutoFit/>
          </a:bodyPr>
          <a:lstStyle/>
          <a:p>
            <a:r>
              <a:rPr lang="en-GB" b="1">
                <a:solidFill>
                  <a:srgbClr val="FF3399"/>
                </a:solidFill>
                <a:latin typeface="Aptos" panose="020B0004020202020204" pitchFamily="34" charset="0"/>
              </a:rPr>
              <a:t>BASE CAMP</a:t>
            </a:r>
          </a:p>
        </p:txBody>
      </p:sp>
      <p:sp>
        <p:nvSpPr>
          <p:cNvPr id="12" name="TextBox 11"/>
          <p:cNvSpPr txBox="1"/>
          <p:nvPr/>
        </p:nvSpPr>
        <p:spPr>
          <a:xfrm>
            <a:off x="9408368" y="6381328"/>
            <a:ext cx="1224136" cy="369332"/>
          </a:xfrm>
          <a:prstGeom prst="rect">
            <a:avLst/>
          </a:prstGeom>
          <a:noFill/>
        </p:spPr>
        <p:txBody>
          <a:bodyPr wrap="square" rtlCol="0">
            <a:spAutoFit/>
          </a:bodyPr>
          <a:lstStyle/>
          <a:p>
            <a:r>
              <a:rPr lang="en-GB" b="1">
                <a:solidFill>
                  <a:srgbClr val="FF3399"/>
                </a:solidFill>
                <a:latin typeface="Aptos" panose="020B0004020202020204" pitchFamily="34" charset="0"/>
              </a:rPr>
              <a:t>SUMMIT</a:t>
            </a:r>
          </a:p>
        </p:txBody>
      </p:sp>
      <p:sp>
        <p:nvSpPr>
          <p:cNvPr id="13" name="Down Arrow 12"/>
          <p:cNvSpPr/>
          <p:nvPr/>
        </p:nvSpPr>
        <p:spPr>
          <a:xfrm>
            <a:off x="9768408" y="1484784"/>
            <a:ext cx="360040" cy="4896544"/>
          </a:xfrm>
          <a:prstGeom prst="downArrow">
            <a:avLst/>
          </a:prstGeom>
          <a:solidFill>
            <a:srgbClr val="00206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ndara"/>
            </a:endParaRPr>
          </a:p>
        </p:txBody>
      </p:sp>
    </p:spTree>
    <p:extLst>
      <p:ext uri="{BB962C8B-B14F-4D97-AF65-F5344CB8AC3E}">
        <p14:creationId xmlns:p14="http://schemas.microsoft.com/office/powerpoint/2010/main" val="298298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6CFA6-FC14-356A-37BA-5BE609AD57A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CBCB9F3-22BC-CBA2-AC93-6B417D86C96B}"/>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FA3840BD-0F04-797C-A9A6-D5B62F722A05}"/>
              </a:ext>
            </a:extLst>
          </p:cNvPr>
          <p:cNvPicPr>
            <a:picLocks noChangeAspect="1"/>
          </p:cNvPicPr>
          <p:nvPr/>
        </p:nvPicPr>
        <p:blipFill>
          <a:blip r:embed="rId3"/>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429BF21D-D89D-7D7F-4ED1-C5DCDD4B328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FA6432D-98A0-23F8-85AE-4B22D8E4188D}"/>
              </a:ext>
            </a:extLst>
          </p:cNvPr>
          <p:cNvSpPr txBox="1"/>
          <p:nvPr/>
        </p:nvSpPr>
        <p:spPr>
          <a:xfrm>
            <a:off x="1425709" y="83576"/>
            <a:ext cx="4546835" cy="369332"/>
          </a:xfrm>
          <a:prstGeom prst="rect">
            <a:avLst/>
          </a:prstGeom>
          <a:noFill/>
        </p:spPr>
        <p:txBody>
          <a:bodyPr wrap="square" rtlCol="0">
            <a:spAutoFit/>
          </a:bodyPr>
          <a:lstStyle/>
          <a:p>
            <a:r>
              <a:rPr lang="en-GB">
                <a:solidFill>
                  <a:schemeClr val="bg1"/>
                </a:solidFill>
                <a:latin typeface="Times New Roman" panose="02020603050405020304" pitchFamily="18" charset="0"/>
                <a:cs typeface="Times New Roman" panose="02020603050405020304" pitchFamily="18" charset="0"/>
              </a:rPr>
              <a:t>HEDINGHAM SCHOOL AND SIXTH FORM</a:t>
            </a:r>
          </a:p>
        </p:txBody>
      </p:sp>
      <p:sp>
        <p:nvSpPr>
          <p:cNvPr id="3" name="TextBox 2">
            <a:extLst>
              <a:ext uri="{FF2B5EF4-FFF2-40B4-BE49-F238E27FC236}">
                <a16:creationId xmlns:a16="http://schemas.microsoft.com/office/drawing/2014/main" id="{85747D98-E504-8B3C-82DE-D4CB90568503}"/>
              </a:ext>
            </a:extLst>
          </p:cNvPr>
          <p:cNvSpPr txBox="1"/>
          <p:nvPr/>
        </p:nvSpPr>
        <p:spPr>
          <a:xfrm>
            <a:off x="6254151" y="172528"/>
            <a:ext cx="5296619" cy="584775"/>
          </a:xfrm>
          <a:prstGeom prst="rect">
            <a:avLst/>
          </a:prstGeom>
          <a:noFill/>
        </p:spPr>
        <p:txBody>
          <a:bodyPr wrap="square" lIns="91440" tIns="45720" rIns="91440" bIns="45720" rtlCol="0" anchor="t">
            <a:spAutoFit/>
          </a:bodyPr>
          <a:lstStyle/>
          <a:p>
            <a:pPr algn="ctr"/>
            <a:r>
              <a:rPr lang="en-US" sz="3200" err="1">
                <a:solidFill>
                  <a:schemeClr val="bg1"/>
                </a:solidFill>
              </a:rPr>
              <a:t>Maths</a:t>
            </a:r>
            <a:r>
              <a:rPr lang="en-US" sz="3200">
                <a:solidFill>
                  <a:schemeClr val="bg1"/>
                </a:solidFill>
              </a:rPr>
              <a:t> Key Information</a:t>
            </a:r>
            <a:endParaRPr lang="en-GB" sz="3200">
              <a:solidFill>
                <a:schemeClr val="bg1"/>
              </a:solidFill>
            </a:endParaRPr>
          </a:p>
        </p:txBody>
      </p:sp>
      <p:sp>
        <p:nvSpPr>
          <p:cNvPr id="5" name="TextBox 4">
            <a:extLst>
              <a:ext uri="{FF2B5EF4-FFF2-40B4-BE49-F238E27FC236}">
                <a16:creationId xmlns:a16="http://schemas.microsoft.com/office/drawing/2014/main" id="{1900C404-F1CC-F7FF-AD28-F5A8898EFF90}"/>
              </a:ext>
            </a:extLst>
          </p:cNvPr>
          <p:cNvSpPr txBox="1"/>
          <p:nvPr/>
        </p:nvSpPr>
        <p:spPr>
          <a:xfrm>
            <a:off x="1095554" y="1619074"/>
            <a:ext cx="10049774" cy="2308324"/>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Exam Board: Edexcel (also known as Pearson)</a:t>
            </a:r>
          </a:p>
          <a:p>
            <a:pPr marL="285750" indent="-285750">
              <a:buFont typeface="Arial" panose="020B0604020202020204" pitchFamily="34" charset="0"/>
              <a:buChar char="•"/>
            </a:pPr>
            <a:r>
              <a:rPr lang="en-US">
                <a:solidFill>
                  <a:schemeClr val="bg1"/>
                </a:solidFill>
              </a:rPr>
              <a:t>Tier: You will be doing either the Foundation paper or the Higher paper – if you’re not sure, check with your teacher</a:t>
            </a:r>
          </a:p>
          <a:p>
            <a:pPr marL="285750" indent="-285750">
              <a:buFont typeface="Arial" panose="020B0604020202020204" pitchFamily="34" charset="0"/>
              <a:buChar char="•"/>
            </a:pPr>
            <a:r>
              <a:rPr lang="en-US">
                <a:solidFill>
                  <a:schemeClr val="bg1"/>
                </a:solidFill>
              </a:rPr>
              <a:t>Three Papers: 1hr 30mins each</a:t>
            </a:r>
          </a:p>
          <a:p>
            <a:pPr marL="285750" indent="-285750">
              <a:buFont typeface="Arial" panose="020B0604020202020204" pitchFamily="34" charset="0"/>
              <a:buChar char="•"/>
            </a:pPr>
            <a:r>
              <a:rPr lang="en-US">
                <a:solidFill>
                  <a:schemeClr val="bg1"/>
                </a:solidFill>
              </a:rPr>
              <a:t>Each is worth 80 marks and has an equal weighting in the final grade – it doesn’t matter what you get on an individual paper, just the overall total point score</a:t>
            </a:r>
          </a:p>
          <a:p>
            <a:pPr marL="285750" indent="-285750">
              <a:buFont typeface="Arial" panose="020B0604020202020204" pitchFamily="34" charset="0"/>
              <a:buChar char="•"/>
            </a:pPr>
            <a:r>
              <a:rPr lang="en-US">
                <a:solidFill>
                  <a:schemeClr val="bg1"/>
                </a:solidFill>
              </a:rPr>
              <a:t>One paper is non calculator, the other two are calculator papers</a:t>
            </a:r>
          </a:p>
          <a:p>
            <a:pPr marL="285750" indent="-285750">
              <a:buFont typeface="Arial" panose="020B0604020202020204" pitchFamily="34" charset="0"/>
              <a:buChar char="•"/>
            </a:pPr>
            <a:endParaRPr lang="en-GB">
              <a:solidFill>
                <a:schemeClr val="bg1"/>
              </a:solidFill>
            </a:endParaRPr>
          </a:p>
        </p:txBody>
      </p:sp>
    </p:spTree>
    <p:extLst>
      <p:ext uri="{BB962C8B-B14F-4D97-AF65-F5344CB8AC3E}">
        <p14:creationId xmlns:p14="http://schemas.microsoft.com/office/powerpoint/2010/main" val="3123459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0B0D1-130D-DBF1-8008-B5A0A75F45C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DBB5715-F916-81EC-1338-5302A97AB7BD}"/>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26F72939-4E7F-5B5B-6C3D-B3DFE2DA5BB4}"/>
              </a:ext>
            </a:extLst>
          </p:cNvPr>
          <p:cNvPicPr>
            <a:picLocks noChangeAspect="1"/>
          </p:cNvPicPr>
          <p:nvPr/>
        </p:nvPicPr>
        <p:blipFill>
          <a:blip r:embed="rId3"/>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D5B57342-D144-C561-4A52-DC8B5EA4593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7AA6591-4D64-344A-BFAE-F148A98E20CA}"/>
              </a:ext>
            </a:extLst>
          </p:cNvPr>
          <p:cNvSpPr txBox="1"/>
          <p:nvPr/>
        </p:nvSpPr>
        <p:spPr>
          <a:xfrm>
            <a:off x="1425709" y="83576"/>
            <a:ext cx="4546835" cy="369332"/>
          </a:xfrm>
          <a:prstGeom prst="rect">
            <a:avLst/>
          </a:prstGeom>
          <a:noFill/>
        </p:spPr>
        <p:txBody>
          <a:bodyPr wrap="square" rtlCol="0">
            <a:spAutoFit/>
          </a:bodyPr>
          <a:lstStyle/>
          <a:p>
            <a:r>
              <a:rPr lang="en-GB">
                <a:solidFill>
                  <a:schemeClr val="bg1"/>
                </a:solidFill>
                <a:latin typeface="Times New Roman" panose="02020603050405020304" pitchFamily="18" charset="0"/>
                <a:cs typeface="Times New Roman" panose="02020603050405020304" pitchFamily="18" charset="0"/>
              </a:rPr>
              <a:t>HEDINGHAM SCHOOL AND SIXTH FORM</a:t>
            </a:r>
          </a:p>
        </p:txBody>
      </p:sp>
      <p:sp>
        <p:nvSpPr>
          <p:cNvPr id="3" name="TextBox 2">
            <a:extLst>
              <a:ext uri="{FF2B5EF4-FFF2-40B4-BE49-F238E27FC236}">
                <a16:creationId xmlns:a16="http://schemas.microsoft.com/office/drawing/2014/main" id="{8D217BC2-39B9-D626-C6C9-C475E4789BF7}"/>
              </a:ext>
            </a:extLst>
          </p:cNvPr>
          <p:cNvSpPr txBox="1"/>
          <p:nvPr/>
        </p:nvSpPr>
        <p:spPr>
          <a:xfrm>
            <a:off x="6254151" y="172528"/>
            <a:ext cx="5296619" cy="584775"/>
          </a:xfrm>
          <a:prstGeom prst="rect">
            <a:avLst/>
          </a:prstGeom>
          <a:noFill/>
        </p:spPr>
        <p:txBody>
          <a:bodyPr wrap="square" rtlCol="0">
            <a:spAutoFit/>
          </a:bodyPr>
          <a:lstStyle/>
          <a:p>
            <a:pPr algn="ctr"/>
            <a:r>
              <a:rPr lang="en-US" sz="3200">
                <a:solidFill>
                  <a:schemeClr val="bg1"/>
                </a:solidFill>
              </a:rPr>
              <a:t>How to revise for </a:t>
            </a:r>
            <a:r>
              <a:rPr lang="en-US" sz="3200" err="1">
                <a:solidFill>
                  <a:schemeClr val="bg1"/>
                </a:solidFill>
              </a:rPr>
              <a:t>Maths</a:t>
            </a:r>
            <a:endParaRPr lang="en-GB" sz="3200">
              <a:solidFill>
                <a:schemeClr val="bg1"/>
              </a:solidFill>
            </a:endParaRPr>
          </a:p>
        </p:txBody>
      </p:sp>
      <p:sp>
        <p:nvSpPr>
          <p:cNvPr id="5" name="TextBox 4">
            <a:extLst>
              <a:ext uri="{FF2B5EF4-FFF2-40B4-BE49-F238E27FC236}">
                <a16:creationId xmlns:a16="http://schemas.microsoft.com/office/drawing/2014/main" id="{1881882D-11DB-166B-92BF-2AA35B2E0D2A}"/>
              </a:ext>
            </a:extLst>
          </p:cNvPr>
          <p:cNvSpPr txBox="1"/>
          <p:nvPr/>
        </p:nvSpPr>
        <p:spPr>
          <a:xfrm>
            <a:off x="1095554" y="1619074"/>
            <a:ext cx="10049774" cy="707886"/>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bg1"/>
                </a:solidFill>
              </a:rPr>
              <a:t>On your results, or your GCSE certificate, there is no indication of which tier you sat</a:t>
            </a:r>
          </a:p>
          <a:p>
            <a:pPr marL="285750" indent="-285750">
              <a:buFont typeface="Arial" panose="020B0604020202020204" pitchFamily="34" charset="0"/>
              <a:buChar char="•"/>
            </a:pPr>
            <a:r>
              <a:rPr lang="en-US" sz="2000">
                <a:solidFill>
                  <a:schemeClr val="bg1"/>
                </a:solidFill>
              </a:rPr>
              <a:t>Over half the questions on the Higher paper are Grade 7 (old Grade A) and above</a:t>
            </a:r>
          </a:p>
        </p:txBody>
      </p:sp>
      <p:pic>
        <p:nvPicPr>
          <p:cNvPr id="2" name="Picture 1">
            <a:extLst>
              <a:ext uri="{FF2B5EF4-FFF2-40B4-BE49-F238E27FC236}">
                <a16:creationId xmlns:a16="http://schemas.microsoft.com/office/drawing/2014/main" id="{07307E4E-5C2B-2287-ACA5-80EEF5F85533}"/>
              </a:ext>
            </a:extLst>
          </p:cNvPr>
          <p:cNvPicPr>
            <a:picLocks noChangeAspect="1"/>
          </p:cNvPicPr>
          <p:nvPr/>
        </p:nvPicPr>
        <p:blipFill>
          <a:blip r:embed="rId6"/>
          <a:stretch>
            <a:fillRect/>
          </a:stretch>
        </p:blipFill>
        <p:spPr>
          <a:xfrm>
            <a:off x="2777580" y="2987734"/>
            <a:ext cx="6389927" cy="2648078"/>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81530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6F66A-EAED-F45C-AE6A-B64A601E529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A843F27-D24F-D424-E00C-B91C8B26B983}"/>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F48D0019-1FC0-8635-CB15-067F95ECCBB0}"/>
              </a:ext>
            </a:extLst>
          </p:cNvPr>
          <p:cNvPicPr>
            <a:picLocks noChangeAspect="1"/>
          </p:cNvPicPr>
          <p:nvPr/>
        </p:nvPicPr>
        <p:blipFill>
          <a:blip r:embed="rId3"/>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A55C4EE9-7941-2A19-0661-BB69C409DC2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EACE703-63FD-6597-15C1-4C275128EBE4}"/>
              </a:ext>
            </a:extLst>
          </p:cNvPr>
          <p:cNvSpPr txBox="1"/>
          <p:nvPr/>
        </p:nvSpPr>
        <p:spPr>
          <a:xfrm>
            <a:off x="1425709" y="83576"/>
            <a:ext cx="4546835" cy="369332"/>
          </a:xfrm>
          <a:prstGeom prst="rect">
            <a:avLst/>
          </a:prstGeom>
          <a:noFill/>
        </p:spPr>
        <p:txBody>
          <a:bodyPr wrap="square" rtlCol="0">
            <a:spAutoFit/>
          </a:bodyPr>
          <a:lstStyle/>
          <a:p>
            <a:r>
              <a:rPr lang="en-GB">
                <a:solidFill>
                  <a:schemeClr val="bg1"/>
                </a:solidFill>
                <a:latin typeface="Times New Roman" panose="02020603050405020304" pitchFamily="18" charset="0"/>
                <a:cs typeface="Times New Roman" panose="02020603050405020304" pitchFamily="18" charset="0"/>
              </a:rPr>
              <a:t>HEDINGHAM SCHOOL AND SIXTH FORM</a:t>
            </a:r>
          </a:p>
        </p:txBody>
      </p:sp>
      <p:sp>
        <p:nvSpPr>
          <p:cNvPr id="3" name="TextBox 2">
            <a:extLst>
              <a:ext uri="{FF2B5EF4-FFF2-40B4-BE49-F238E27FC236}">
                <a16:creationId xmlns:a16="http://schemas.microsoft.com/office/drawing/2014/main" id="{6069D95C-6296-CDA0-7DBB-E2B7AFC27FFA}"/>
              </a:ext>
            </a:extLst>
          </p:cNvPr>
          <p:cNvSpPr txBox="1"/>
          <p:nvPr/>
        </p:nvSpPr>
        <p:spPr>
          <a:xfrm>
            <a:off x="6254151" y="172528"/>
            <a:ext cx="5296619" cy="584775"/>
          </a:xfrm>
          <a:prstGeom prst="rect">
            <a:avLst/>
          </a:prstGeom>
          <a:noFill/>
        </p:spPr>
        <p:txBody>
          <a:bodyPr wrap="square" rtlCol="0">
            <a:spAutoFit/>
          </a:bodyPr>
          <a:lstStyle/>
          <a:p>
            <a:pPr algn="ctr"/>
            <a:r>
              <a:rPr lang="en-US" sz="3200">
                <a:solidFill>
                  <a:schemeClr val="bg1"/>
                </a:solidFill>
              </a:rPr>
              <a:t>How to revise for </a:t>
            </a:r>
            <a:r>
              <a:rPr lang="en-US" sz="3200" err="1">
                <a:solidFill>
                  <a:schemeClr val="bg1"/>
                </a:solidFill>
              </a:rPr>
              <a:t>Maths</a:t>
            </a:r>
            <a:endParaRPr lang="en-GB" sz="3200">
              <a:solidFill>
                <a:schemeClr val="bg1"/>
              </a:solidFill>
            </a:endParaRPr>
          </a:p>
        </p:txBody>
      </p:sp>
      <p:graphicFrame>
        <p:nvGraphicFramePr>
          <p:cNvPr id="4" name="Diagram 3">
            <a:extLst>
              <a:ext uri="{FF2B5EF4-FFF2-40B4-BE49-F238E27FC236}">
                <a16:creationId xmlns:a16="http://schemas.microsoft.com/office/drawing/2014/main" id="{B81424DF-301A-B367-83AF-C70138BBF3EE}"/>
              </a:ext>
            </a:extLst>
          </p:cNvPr>
          <p:cNvGraphicFramePr/>
          <p:nvPr/>
        </p:nvGraphicFramePr>
        <p:xfrm>
          <a:off x="254958" y="875950"/>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Box 4">
            <a:extLst>
              <a:ext uri="{FF2B5EF4-FFF2-40B4-BE49-F238E27FC236}">
                <a16:creationId xmlns:a16="http://schemas.microsoft.com/office/drawing/2014/main" id="{C7CAA855-3725-87B7-BFD1-F1126300E44B}"/>
              </a:ext>
            </a:extLst>
          </p:cNvPr>
          <p:cNvSpPr txBox="1"/>
          <p:nvPr/>
        </p:nvSpPr>
        <p:spPr>
          <a:xfrm>
            <a:off x="7884543" y="2690336"/>
            <a:ext cx="3571336" cy="1477328"/>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Your revision should form constant loop of improvement</a:t>
            </a:r>
          </a:p>
          <a:p>
            <a:pPr marL="285750" indent="-285750">
              <a:buFont typeface="Arial" panose="020B0604020202020204" pitchFamily="34" charset="0"/>
              <a:buChar char="•"/>
            </a:pPr>
            <a:r>
              <a:rPr lang="en-US">
                <a:solidFill>
                  <a:schemeClr val="bg1"/>
                </a:solidFill>
              </a:rPr>
              <a:t>It should focus around practicing past papers, and identifying key areas of improvement</a:t>
            </a:r>
            <a:endParaRPr lang="en-GB">
              <a:solidFill>
                <a:schemeClr val="bg1"/>
              </a:solidFill>
            </a:endParaRPr>
          </a:p>
        </p:txBody>
      </p:sp>
    </p:spTree>
    <p:extLst>
      <p:ext uri="{BB962C8B-B14F-4D97-AF65-F5344CB8AC3E}">
        <p14:creationId xmlns:p14="http://schemas.microsoft.com/office/powerpoint/2010/main" val="13772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8E988-9DCD-A3ED-C6C1-91B609399E2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F623411-FAEC-E15E-0830-513FB2E574F5}"/>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F5F8AEFC-E50A-E418-7B61-4925B8D546B1}"/>
              </a:ext>
            </a:extLst>
          </p:cNvPr>
          <p:cNvPicPr>
            <a:picLocks noChangeAspect="1"/>
          </p:cNvPicPr>
          <p:nvPr/>
        </p:nvPicPr>
        <p:blipFill>
          <a:blip r:embed="rId3"/>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64E9CED6-3A63-48F5-BB5A-1B045011FBB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AB54B29-8708-E565-D526-D694D64AD2B2}"/>
              </a:ext>
            </a:extLst>
          </p:cNvPr>
          <p:cNvSpPr txBox="1"/>
          <p:nvPr/>
        </p:nvSpPr>
        <p:spPr>
          <a:xfrm>
            <a:off x="1425709" y="83576"/>
            <a:ext cx="4546835" cy="369332"/>
          </a:xfrm>
          <a:prstGeom prst="rect">
            <a:avLst/>
          </a:prstGeom>
          <a:noFill/>
        </p:spPr>
        <p:txBody>
          <a:bodyPr wrap="square" rtlCol="0">
            <a:spAutoFit/>
          </a:bodyPr>
          <a:lstStyle/>
          <a:p>
            <a:r>
              <a:rPr lang="en-GB">
                <a:solidFill>
                  <a:schemeClr val="bg1"/>
                </a:solidFill>
                <a:latin typeface="Times New Roman" panose="02020603050405020304" pitchFamily="18" charset="0"/>
                <a:cs typeface="Times New Roman" panose="02020603050405020304" pitchFamily="18" charset="0"/>
              </a:rPr>
              <a:t>HEDINGHAM SCHOOL AND SIXTH FORM</a:t>
            </a:r>
          </a:p>
        </p:txBody>
      </p:sp>
      <p:sp>
        <p:nvSpPr>
          <p:cNvPr id="3" name="TextBox 2">
            <a:extLst>
              <a:ext uri="{FF2B5EF4-FFF2-40B4-BE49-F238E27FC236}">
                <a16:creationId xmlns:a16="http://schemas.microsoft.com/office/drawing/2014/main" id="{801BE684-DD42-8F58-D899-D98E0D7279D4}"/>
              </a:ext>
            </a:extLst>
          </p:cNvPr>
          <p:cNvSpPr txBox="1"/>
          <p:nvPr/>
        </p:nvSpPr>
        <p:spPr>
          <a:xfrm>
            <a:off x="6254151" y="172528"/>
            <a:ext cx="5296619" cy="584775"/>
          </a:xfrm>
          <a:prstGeom prst="rect">
            <a:avLst/>
          </a:prstGeom>
          <a:noFill/>
        </p:spPr>
        <p:txBody>
          <a:bodyPr wrap="square" rtlCol="0">
            <a:spAutoFit/>
          </a:bodyPr>
          <a:lstStyle/>
          <a:p>
            <a:pPr algn="ctr"/>
            <a:r>
              <a:rPr lang="en-US" sz="3200">
                <a:solidFill>
                  <a:schemeClr val="bg1"/>
                </a:solidFill>
              </a:rPr>
              <a:t>How to revise for </a:t>
            </a:r>
            <a:r>
              <a:rPr lang="en-US" sz="3200" err="1">
                <a:solidFill>
                  <a:schemeClr val="bg1"/>
                </a:solidFill>
              </a:rPr>
              <a:t>Maths</a:t>
            </a:r>
            <a:endParaRPr lang="en-GB" sz="3200">
              <a:solidFill>
                <a:schemeClr val="bg1"/>
              </a:solidFill>
            </a:endParaRPr>
          </a:p>
        </p:txBody>
      </p:sp>
      <p:sp>
        <p:nvSpPr>
          <p:cNvPr id="5" name="TextBox 4">
            <a:extLst>
              <a:ext uri="{FF2B5EF4-FFF2-40B4-BE49-F238E27FC236}">
                <a16:creationId xmlns:a16="http://schemas.microsoft.com/office/drawing/2014/main" id="{5A5E6C78-C2BE-29FD-4248-BE23A52DF126}"/>
              </a:ext>
            </a:extLst>
          </p:cNvPr>
          <p:cNvSpPr txBox="1"/>
          <p:nvPr/>
        </p:nvSpPr>
        <p:spPr>
          <a:xfrm>
            <a:off x="416012" y="2573485"/>
            <a:ext cx="4649015" cy="1200329"/>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There are loads of </a:t>
            </a:r>
            <a:r>
              <a:rPr lang="en-US" err="1">
                <a:solidFill>
                  <a:schemeClr val="bg1"/>
                </a:solidFill>
              </a:rPr>
              <a:t>youtube</a:t>
            </a:r>
            <a:r>
              <a:rPr lang="en-US">
                <a:solidFill>
                  <a:schemeClr val="bg1"/>
                </a:solidFill>
              </a:rPr>
              <a:t> pages with exam paper and exam question walk throughs</a:t>
            </a:r>
          </a:p>
          <a:p>
            <a:pPr marL="285750" indent="-285750">
              <a:buFont typeface="Arial" panose="020B0604020202020204" pitchFamily="34" charset="0"/>
              <a:buChar char="•"/>
            </a:pPr>
            <a:r>
              <a:rPr lang="en-US">
                <a:solidFill>
                  <a:schemeClr val="bg1"/>
                </a:solidFill>
              </a:rPr>
              <a:t>Pause the video, attempt the question, follow through the solution</a:t>
            </a:r>
            <a:endParaRPr lang="en-GB">
              <a:solidFill>
                <a:schemeClr val="bg1"/>
              </a:solidFill>
            </a:endParaRPr>
          </a:p>
        </p:txBody>
      </p:sp>
      <p:pic>
        <p:nvPicPr>
          <p:cNvPr id="6" name="Picture 5">
            <a:extLst>
              <a:ext uri="{FF2B5EF4-FFF2-40B4-BE49-F238E27FC236}">
                <a16:creationId xmlns:a16="http://schemas.microsoft.com/office/drawing/2014/main" id="{90D5A592-4EF4-7655-ED41-33890E2791C4}"/>
              </a:ext>
            </a:extLst>
          </p:cNvPr>
          <p:cNvPicPr>
            <a:picLocks noChangeAspect="1"/>
          </p:cNvPicPr>
          <p:nvPr/>
        </p:nvPicPr>
        <p:blipFill>
          <a:blip r:embed="rId6"/>
          <a:stretch>
            <a:fillRect/>
          </a:stretch>
        </p:blipFill>
        <p:spPr>
          <a:xfrm>
            <a:off x="7808627" y="901424"/>
            <a:ext cx="3928864" cy="144552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a:extLst>
              <a:ext uri="{FF2B5EF4-FFF2-40B4-BE49-F238E27FC236}">
                <a16:creationId xmlns:a16="http://schemas.microsoft.com/office/drawing/2014/main" id="{FD0F3E8D-204C-7DEA-C087-CED6DB619C0C}"/>
              </a:ext>
            </a:extLst>
          </p:cNvPr>
          <p:cNvPicPr>
            <a:picLocks noChangeAspect="1"/>
          </p:cNvPicPr>
          <p:nvPr/>
        </p:nvPicPr>
        <p:blipFill>
          <a:blip r:embed="rId7"/>
          <a:stretch>
            <a:fillRect/>
          </a:stretch>
        </p:blipFill>
        <p:spPr>
          <a:xfrm>
            <a:off x="7156844" y="4294030"/>
            <a:ext cx="4589273" cy="1708596"/>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a:extLst>
              <a:ext uri="{FF2B5EF4-FFF2-40B4-BE49-F238E27FC236}">
                <a16:creationId xmlns:a16="http://schemas.microsoft.com/office/drawing/2014/main" id="{3B5C5F3E-8396-341C-2633-D6B1396C765F}"/>
              </a:ext>
            </a:extLst>
          </p:cNvPr>
          <p:cNvPicPr>
            <a:picLocks noChangeAspect="1"/>
          </p:cNvPicPr>
          <p:nvPr/>
        </p:nvPicPr>
        <p:blipFill>
          <a:blip r:embed="rId8"/>
          <a:stretch>
            <a:fillRect/>
          </a:stretch>
        </p:blipFill>
        <p:spPr>
          <a:xfrm>
            <a:off x="5436966" y="2629110"/>
            <a:ext cx="4014514" cy="144552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a:extLst>
              <a:ext uri="{FF2B5EF4-FFF2-40B4-BE49-F238E27FC236}">
                <a16:creationId xmlns:a16="http://schemas.microsoft.com/office/drawing/2014/main" id="{15FDE4EA-6C5C-1EFD-CBB2-28C0A1E38CD2}"/>
              </a:ext>
            </a:extLst>
          </p:cNvPr>
          <p:cNvPicPr>
            <a:picLocks noChangeAspect="1"/>
          </p:cNvPicPr>
          <p:nvPr/>
        </p:nvPicPr>
        <p:blipFill>
          <a:blip r:embed="rId9"/>
          <a:stretch>
            <a:fillRect/>
          </a:stretch>
        </p:blipFill>
        <p:spPr>
          <a:xfrm>
            <a:off x="4119521" y="914961"/>
            <a:ext cx="3473876" cy="1280188"/>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a:extLst>
              <a:ext uri="{FF2B5EF4-FFF2-40B4-BE49-F238E27FC236}">
                <a16:creationId xmlns:a16="http://schemas.microsoft.com/office/drawing/2014/main" id="{3E7D63D6-0131-7671-F5F3-F20BA5993A61}"/>
              </a:ext>
            </a:extLst>
          </p:cNvPr>
          <p:cNvPicPr>
            <a:picLocks noChangeAspect="1"/>
          </p:cNvPicPr>
          <p:nvPr/>
        </p:nvPicPr>
        <p:blipFill>
          <a:blip r:embed="rId10"/>
          <a:stretch>
            <a:fillRect/>
          </a:stretch>
        </p:blipFill>
        <p:spPr>
          <a:xfrm>
            <a:off x="1000813" y="4312438"/>
            <a:ext cx="4971731" cy="1445525"/>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60404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AFBA6-F5F8-B1C9-34BC-2B41B2DD21D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1E238A1-812D-F88E-0E47-E3F6C87B8254}"/>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1890757F-EFD2-0111-C0A9-0A149AC6BAE2}"/>
              </a:ext>
            </a:extLst>
          </p:cNvPr>
          <p:cNvPicPr>
            <a:picLocks noChangeAspect="1"/>
          </p:cNvPicPr>
          <p:nvPr/>
        </p:nvPicPr>
        <p:blipFill>
          <a:blip r:embed="rId3"/>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1093C5C2-7548-20DA-48D6-83B78F49C3E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60F4601-EA21-5892-EBA9-BE7CB1A80EA4}"/>
              </a:ext>
            </a:extLst>
          </p:cNvPr>
          <p:cNvSpPr txBox="1"/>
          <p:nvPr/>
        </p:nvSpPr>
        <p:spPr>
          <a:xfrm>
            <a:off x="1425709" y="83576"/>
            <a:ext cx="4546835" cy="369332"/>
          </a:xfrm>
          <a:prstGeom prst="rect">
            <a:avLst/>
          </a:prstGeom>
          <a:noFill/>
        </p:spPr>
        <p:txBody>
          <a:bodyPr wrap="square" rtlCol="0">
            <a:spAutoFit/>
          </a:bodyPr>
          <a:lstStyle/>
          <a:p>
            <a:r>
              <a:rPr lang="en-GB">
                <a:solidFill>
                  <a:schemeClr val="bg1"/>
                </a:solidFill>
                <a:latin typeface="Times New Roman" panose="02020603050405020304" pitchFamily="18" charset="0"/>
                <a:cs typeface="Times New Roman" panose="02020603050405020304" pitchFamily="18" charset="0"/>
              </a:rPr>
              <a:t>HEDINGHAM SCHOOL AND SIXTH FORM</a:t>
            </a:r>
          </a:p>
        </p:txBody>
      </p:sp>
      <p:sp>
        <p:nvSpPr>
          <p:cNvPr id="3" name="TextBox 2">
            <a:extLst>
              <a:ext uri="{FF2B5EF4-FFF2-40B4-BE49-F238E27FC236}">
                <a16:creationId xmlns:a16="http://schemas.microsoft.com/office/drawing/2014/main" id="{2EAA3DA6-20A0-CD01-DC9D-11F4440B1ED2}"/>
              </a:ext>
            </a:extLst>
          </p:cNvPr>
          <p:cNvSpPr txBox="1"/>
          <p:nvPr/>
        </p:nvSpPr>
        <p:spPr>
          <a:xfrm>
            <a:off x="6254151" y="172528"/>
            <a:ext cx="5296619" cy="584775"/>
          </a:xfrm>
          <a:prstGeom prst="rect">
            <a:avLst/>
          </a:prstGeom>
          <a:noFill/>
        </p:spPr>
        <p:txBody>
          <a:bodyPr wrap="square" rtlCol="0">
            <a:spAutoFit/>
          </a:bodyPr>
          <a:lstStyle/>
          <a:p>
            <a:pPr algn="ctr"/>
            <a:r>
              <a:rPr lang="en-US" sz="3200">
                <a:solidFill>
                  <a:schemeClr val="bg1"/>
                </a:solidFill>
              </a:rPr>
              <a:t>How to revise for </a:t>
            </a:r>
            <a:r>
              <a:rPr lang="en-US" sz="3200" err="1">
                <a:solidFill>
                  <a:schemeClr val="bg1"/>
                </a:solidFill>
              </a:rPr>
              <a:t>Maths</a:t>
            </a:r>
            <a:endParaRPr lang="en-GB" sz="3200">
              <a:solidFill>
                <a:schemeClr val="bg1"/>
              </a:solidFill>
            </a:endParaRPr>
          </a:p>
        </p:txBody>
      </p:sp>
      <p:sp>
        <p:nvSpPr>
          <p:cNvPr id="5" name="TextBox 4">
            <a:extLst>
              <a:ext uri="{FF2B5EF4-FFF2-40B4-BE49-F238E27FC236}">
                <a16:creationId xmlns:a16="http://schemas.microsoft.com/office/drawing/2014/main" id="{B07AFCEF-B73A-1C27-7FC1-C15F9837A7BA}"/>
              </a:ext>
            </a:extLst>
          </p:cNvPr>
          <p:cNvSpPr txBox="1"/>
          <p:nvPr/>
        </p:nvSpPr>
        <p:spPr>
          <a:xfrm>
            <a:off x="7322411" y="1530312"/>
            <a:ext cx="4305995" cy="2031325"/>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CGP Revision guides are really helpful</a:t>
            </a:r>
          </a:p>
          <a:p>
            <a:pPr marL="285750" indent="-285750">
              <a:buFont typeface="Arial" panose="020B0604020202020204" pitchFamily="34" charset="0"/>
              <a:buChar char="•"/>
            </a:pPr>
            <a:r>
              <a:rPr lang="en-US">
                <a:solidFill>
                  <a:schemeClr val="bg1"/>
                </a:solidFill>
              </a:rPr>
              <a:t>About £6 each on Amazon</a:t>
            </a:r>
          </a:p>
          <a:p>
            <a:pPr marL="285750" indent="-285750">
              <a:buFont typeface="Arial" panose="020B0604020202020204" pitchFamily="34" charset="0"/>
              <a:buChar char="•"/>
            </a:pPr>
            <a:r>
              <a:rPr lang="en-US">
                <a:solidFill>
                  <a:schemeClr val="bg1"/>
                </a:solidFill>
              </a:rPr>
              <a:t>Choice of revision guide – notes pre made for you (comes with online videos and quizzes)</a:t>
            </a:r>
          </a:p>
          <a:p>
            <a:pPr marL="285750" indent="-285750">
              <a:buFont typeface="Arial" panose="020B0604020202020204" pitchFamily="34" charset="0"/>
              <a:buChar char="•"/>
            </a:pPr>
            <a:r>
              <a:rPr lang="en-US">
                <a:solidFill>
                  <a:schemeClr val="bg1"/>
                </a:solidFill>
              </a:rPr>
              <a:t>Workbook – questions and solutions</a:t>
            </a:r>
          </a:p>
          <a:p>
            <a:pPr marL="285750" indent="-285750">
              <a:buFont typeface="Arial" panose="020B0604020202020204" pitchFamily="34" charset="0"/>
              <a:buChar char="•"/>
            </a:pPr>
            <a:r>
              <a:rPr lang="en-US">
                <a:solidFill>
                  <a:schemeClr val="bg1"/>
                </a:solidFill>
              </a:rPr>
              <a:t>Exam style past papers – exam practice</a:t>
            </a:r>
            <a:endParaRPr lang="en-GB">
              <a:solidFill>
                <a:schemeClr val="bg1"/>
              </a:solidFill>
            </a:endParaRPr>
          </a:p>
        </p:txBody>
      </p:sp>
      <p:pic>
        <p:nvPicPr>
          <p:cNvPr id="6" name="Picture 5">
            <a:extLst>
              <a:ext uri="{FF2B5EF4-FFF2-40B4-BE49-F238E27FC236}">
                <a16:creationId xmlns:a16="http://schemas.microsoft.com/office/drawing/2014/main" id="{D35FA40E-8461-D62A-5D04-06B3E21FCD0C}"/>
              </a:ext>
            </a:extLst>
          </p:cNvPr>
          <p:cNvPicPr>
            <a:picLocks noChangeAspect="1"/>
          </p:cNvPicPr>
          <p:nvPr/>
        </p:nvPicPr>
        <p:blipFill>
          <a:blip r:embed="rId6"/>
          <a:stretch>
            <a:fillRect/>
          </a:stretch>
        </p:blipFill>
        <p:spPr>
          <a:xfrm rot="20656349">
            <a:off x="816797" y="1539487"/>
            <a:ext cx="2709797" cy="4044300"/>
          </a:xfrm>
          <a:prstGeom prst="rect">
            <a:avLst/>
          </a:prstGeom>
        </p:spPr>
      </p:pic>
      <p:pic>
        <p:nvPicPr>
          <p:cNvPr id="8" name="Picture 7">
            <a:extLst>
              <a:ext uri="{FF2B5EF4-FFF2-40B4-BE49-F238E27FC236}">
                <a16:creationId xmlns:a16="http://schemas.microsoft.com/office/drawing/2014/main" id="{50D44863-6412-0DD3-8EAA-AFB72F9BA1F8}"/>
              </a:ext>
            </a:extLst>
          </p:cNvPr>
          <p:cNvPicPr>
            <a:picLocks noChangeAspect="1"/>
          </p:cNvPicPr>
          <p:nvPr/>
        </p:nvPicPr>
        <p:blipFill>
          <a:blip r:embed="rId7"/>
          <a:stretch>
            <a:fillRect/>
          </a:stretch>
        </p:blipFill>
        <p:spPr>
          <a:xfrm>
            <a:off x="2094526" y="1389374"/>
            <a:ext cx="2755128" cy="4079252"/>
          </a:xfrm>
          <a:prstGeom prst="rect">
            <a:avLst/>
          </a:prstGeom>
        </p:spPr>
      </p:pic>
      <p:pic>
        <p:nvPicPr>
          <p:cNvPr id="11" name="Picture 10">
            <a:extLst>
              <a:ext uri="{FF2B5EF4-FFF2-40B4-BE49-F238E27FC236}">
                <a16:creationId xmlns:a16="http://schemas.microsoft.com/office/drawing/2014/main" id="{E6FA6168-DE9C-AF0E-E114-D951144E1ED5}"/>
              </a:ext>
            </a:extLst>
          </p:cNvPr>
          <p:cNvPicPr>
            <a:picLocks noChangeAspect="1"/>
          </p:cNvPicPr>
          <p:nvPr/>
        </p:nvPicPr>
        <p:blipFill>
          <a:blip r:embed="rId8"/>
          <a:stretch>
            <a:fillRect/>
          </a:stretch>
        </p:blipFill>
        <p:spPr>
          <a:xfrm rot="1035533">
            <a:off x="3576448" y="1579030"/>
            <a:ext cx="2863561" cy="4161792"/>
          </a:xfrm>
          <a:prstGeom prst="rect">
            <a:avLst/>
          </a:prstGeom>
        </p:spPr>
      </p:pic>
    </p:spTree>
    <p:extLst>
      <p:ext uri="{BB962C8B-B14F-4D97-AF65-F5344CB8AC3E}">
        <p14:creationId xmlns:p14="http://schemas.microsoft.com/office/powerpoint/2010/main" val="209646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ECD5A-3EA0-BC9A-EB0B-2E8BBA8175A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30D14ED-A21E-09EA-1620-4BD29B8F15BF}"/>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43EF57FA-1A88-D2F8-E39D-F07DB31452CA}"/>
              </a:ext>
            </a:extLst>
          </p:cNvPr>
          <p:cNvPicPr>
            <a:picLocks noChangeAspect="1"/>
          </p:cNvPicPr>
          <p:nvPr/>
        </p:nvPicPr>
        <p:blipFill>
          <a:blip r:embed="rId3"/>
          <a:stretch>
            <a:fillRect/>
          </a:stretch>
        </p:blipFill>
        <p:spPr>
          <a:xfrm>
            <a:off x="5234473" y="6296587"/>
            <a:ext cx="6957527" cy="561414"/>
          </a:xfrm>
          <a:prstGeom prst="rect">
            <a:avLst/>
          </a:prstGeom>
        </p:spPr>
      </p:pic>
      <p:pic>
        <p:nvPicPr>
          <p:cNvPr id="1026" name="Picture 2" descr="Hedingham School - Wikipedia">
            <a:extLst>
              <a:ext uri="{FF2B5EF4-FFF2-40B4-BE49-F238E27FC236}">
                <a16:creationId xmlns:a16="http://schemas.microsoft.com/office/drawing/2014/main" id="{C0B26F91-C02D-B173-A391-0094E622DE0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94068" l="4332" r="89892">
                        <a14:foregroundMark x1="10830" y1="15254" x2="10830" y2="15254"/>
                        <a14:foregroundMark x1="14801" y1="13559" x2="14801" y2="13559"/>
                        <a14:foregroundMark x1="8303" y1="18079" x2="8303" y2="18079"/>
                        <a14:foregroundMark x1="48375" y1="87571" x2="48375" y2="87571"/>
                        <a14:foregroundMark x1="89892" y1="56215" x2="89892" y2="56215"/>
                        <a14:foregroundMark x1="70758" y1="64407" x2="70758" y2="64407"/>
                        <a14:foregroundMark x1="80505" y1="62147" x2="80505" y2="62147"/>
                        <a14:foregroundMark x1="66787" y1="61864" x2="66787" y2="61864"/>
                        <a14:foregroundMark x1="83394" y1="11582" x2="83394" y2="11582"/>
                        <a14:foregroundMark x1="48736" y1="9605" x2="48736" y2="9605"/>
                        <a14:foregroundMark x1="58845" y1="11017" x2="58845" y2="11017"/>
                        <a14:foregroundMark x1="54513" y1="9605" x2="54513" y2="9605"/>
                        <a14:foregroundMark x1="83032" y1="11017" x2="83032" y2="11017"/>
                        <a14:foregroundMark x1="83032" y1="10734" x2="83032" y2="10734"/>
                        <a14:foregroundMark x1="7942" y1="45763" x2="7942" y2="45763"/>
                        <a14:foregroundMark x1="6859" y1="50282" x2="6859" y2="50282"/>
                        <a14:foregroundMark x1="6498" y1="55932" x2="6498" y2="55932"/>
                        <a14:foregroundMark x1="8303" y1="59887" x2="8303" y2="59887"/>
                        <a14:foregroundMark x1="7942" y1="61864" x2="7942" y2="61864"/>
                        <a14:foregroundMark x1="7581" y1="65254" x2="7581" y2="65254"/>
                        <a14:foregroundMark x1="9386" y1="67514" x2="9386" y2="67514"/>
                        <a14:foregroundMark x1="10830" y1="70339" x2="10830" y2="70339"/>
                        <a14:foregroundMark x1="15523" y1="74576" x2="15523" y2="74576"/>
                        <a14:foregroundMark x1="18773" y1="75989" x2="18773" y2="75989"/>
                        <a14:foregroundMark x1="21300" y1="78814" x2="21300" y2="78814"/>
                        <a14:foregroundMark x1="24910" y1="80226" x2="24910" y2="80226"/>
                        <a14:foregroundMark x1="29964" y1="82486" x2="29964" y2="82486"/>
                        <a14:foregroundMark x1="37184" y1="85593" x2="37184" y2="85593"/>
                        <a14:foregroundMark x1="42599" y1="87288" x2="42599" y2="87288"/>
                        <a14:foregroundMark x1="44765" y1="89548" x2="44765" y2="89548"/>
                        <a14:foregroundMark x1="45848" y1="92090" x2="45848" y2="92090"/>
                        <a14:foregroundMark x1="45848" y1="94350" x2="45848" y2="94350"/>
                        <a14:foregroundMark x1="10469" y1="40395" x2="10469" y2="40395"/>
                        <a14:foregroundMark x1="13357" y1="32486" x2="13357" y2="32486"/>
                        <a14:foregroundMark x1="12635" y1="28249" x2="12635" y2="28249"/>
                        <a14:foregroundMark x1="10830" y1="26554" x2="10830" y2="26554"/>
                        <a14:foregroundMark x1="6498" y1="22316" x2="6498" y2="22316"/>
                        <a14:foregroundMark x1="8303" y1="21751" x2="8303" y2="21751"/>
                        <a14:foregroundMark x1="6498" y1="18927" x2="6498" y2="18927"/>
                        <a14:foregroundMark x1="4332" y1="18927" x2="4332" y2="18927"/>
                        <a14:foregroundMark x1="8303" y1="15819" x2="8303" y2="15819"/>
                        <a14:foregroundMark x1="9747" y1="14124" x2="9747" y2="14124"/>
                        <a14:foregroundMark x1="10830" y1="13277" x2="10830" y2="13277"/>
                        <a14:foregroundMark x1="13357" y1="12147" x2="13357" y2="12147"/>
                        <a14:foregroundMark x1="14079" y1="11864" x2="14079" y2="11864"/>
                        <a14:foregroundMark x1="15884" y1="11017" x2="15884" y2="11017"/>
                        <a14:foregroundMark x1="15162" y1="11582" x2="15162" y2="11582"/>
                        <a14:foregroundMark x1="61372" y1="11864" x2="61372" y2="11864"/>
                        <a14:foregroundMark x1="58845" y1="11582" x2="58845" y2="11582"/>
                        <a14:foregroundMark x1="60289" y1="11582" x2="60289" y2="11582"/>
                        <a14:foregroundMark x1="60289" y1="11582" x2="60289" y2="11582"/>
                        <a14:foregroundMark x1="61372" y1="11864" x2="61372" y2="11864"/>
                        <a14:foregroundMark x1="61372" y1="11864" x2="61372" y2="11864"/>
                        <a14:foregroundMark x1="58484" y1="11864" x2="58484" y2="11864"/>
                        <a14:foregroundMark x1="58123" y1="9887" x2="58123" y2="9887"/>
                        <a14:foregroundMark x1="74729" y1="66667" x2="74729" y2="65819"/>
                        <a14:foregroundMark x1="74729" y1="61299" x2="74729" y2="59887"/>
                        <a14:backgroundMark x1="1805" y1="32768" x2="1805" y2="32768"/>
                        <a14:backgroundMark x1="10830" y1="30791" x2="10830" y2="30791"/>
                        <a14:backgroundMark x1="8303" y1="34746" x2="6498" y2="36158"/>
                        <a14:backgroundMark x1="58123" y1="9887" x2="58123" y2="9887"/>
                        <a14:backgroundMark x1="59928" y1="10734" x2="59928" y2="10734"/>
                      </a14:backgroundRemoval>
                    </a14:imgEffect>
                  </a14:imgLayer>
                </a14:imgProps>
              </a:ext>
              <a:ext uri="{28A0092B-C50C-407E-A947-70E740481C1C}">
                <a14:useLocalDpi xmlns:a14="http://schemas.microsoft.com/office/drawing/2010/main" val="0"/>
              </a:ext>
            </a:extLst>
          </a:blip>
          <a:srcRect/>
          <a:stretch>
            <a:fillRect/>
          </a:stretch>
        </p:blipFill>
        <p:spPr bwMode="auto">
          <a:xfrm>
            <a:off x="98291" y="-77336"/>
            <a:ext cx="1327418" cy="16964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1FF3701-4C57-633C-0504-B19FB4F2E503}"/>
              </a:ext>
            </a:extLst>
          </p:cNvPr>
          <p:cNvSpPr txBox="1"/>
          <p:nvPr/>
        </p:nvSpPr>
        <p:spPr>
          <a:xfrm>
            <a:off x="1425709" y="83576"/>
            <a:ext cx="4546835" cy="369332"/>
          </a:xfrm>
          <a:prstGeom prst="rect">
            <a:avLst/>
          </a:prstGeom>
          <a:noFill/>
        </p:spPr>
        <p:txBody>
          <a:bodyPr wrap="square" rtlCol="0">
            <a:spAutoFit/>
          </a:bodyPr>
          <a:lstStyle/>
          <a:p>
            <a:r>
              <a:rPr lang="en-GB">
                <a:solidFill>
                  <a:schemeClr val="bg1"/>
                </a:solidFill>
                <a:latin typeface="Times New Roman" panose="02020603050405020304" pitchFamily="18" charset="0"/>
                <a:cs typeface="Times New Roman" panose="02020603050405020304" pitchFamily="18" charset="0"/>
              </a:rPr>
              <a:t>HEDINGHAM SCHOOL AND SIXTH FORM</a:t>
            </a:r>
          </a:p>
        </p:txBody>
      </p:sp>
      <p:sp>
        <p:nvSpPr>
          <p:cNvPr id="3" name="TextBox 2">
            <a:extLst>
              <a:ext uri="{FF2B5EF4-FFF2-40B4-BE49-F238E27FC236}">
                <a16:creationId xmlns:a16="http://schemas.microsoft.com/office/drawing/2014/main" id="{6806C5BB-56B3-1B2A-0CD0-67704E9C0D9B}"/>
              </a:ext>
            </a:extLst>
          </p:cNvPr>
          <p:cNvSpPr txBox="1"/>
          <p:nvPr/>
        </p:nvSpPr>
        <p:spPr>
          <a:xfrm>
            <a:off x="6254151" y="172528"/>
            <a:ext cx="5296619" cy="584775"/>
          </a:xfrm>
          <a:prstGeom prst="rect">
            <a:avLst/>
          </a:prstGeom>
          <a:noFill/>
        </p:spPr>
        <p:txBody>
          <a:bodyPr wrap="square" rtlCol="0">
            <a:spAutoFit/>
          </a:bodyPr>
          <a:lstStyle/>
          <a:p>
            <a:pPr algn="ctr"/>
            <a:r>
              <a:rPr lang="en-US" sz="3200">
                <a:solidFill>
                  <a:schemeClr val="bg1"/>
                </a:solidFill>
              </a:rPr>
              <a:t>How to revise for </a:t>
            </a:r>
            <a:r>
              <a:rPr lang="en-US" sz="3200" err="1">
                <a:solidFill>
                  <a:schemeClr val="bg1"/>
                </a:solidFill>
              </a:rPr>
              <a:t>Maths</a:t>
            </a:r>
            <a:endParaRPr lang="en-GB" sz="3200">
              <a:solidFill>
                <a:schemeClr val="bg1"/>
              </a:solidFill>
            </a:endParaRPr>
          </a:p>
        </p:txBody>
      </p:sp>
      <p:sp>
        <p:nvSpPr>
          <p:cNvPr id="5" name="TextBox 4">
            <a:extLst>
              <a:ext uri="{FF2B5EF4-FFF2-40B4-BE49-F238E27FC236}">
                <a16:creationId xmlns:a16="http://schemas.microsoft.com/office/drawing/2014/main" id="{FEC10D4D-1318-AEAF-8699-101B8EC63661}"/>
              </a:ext>
            </a:extLst>
          </p:cNvPr>
          <p:cNvSpPr txBox="1"/>
          <p:nvPr/>
        </p:nvSpPr>
        <p:spPr>
          <a:xfrm>
            <a:off x="4502988" y="3099757"/>
            <a:ext cx="6658059" cy="2308324"/>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chemeClr val="bg1"/>
                </a:solidFill>
              </a:rPr>
              <a:t>2/3 of your </a:t>
            </a:r>
            <a:r>
              <a:rPr lang="en-US" sz="2400" err="1">
                <a:solidFill>
                  <a:schemeClr val="bg1"/>
                </a:solidFill>
              </a:rPr>
              <a:t>maths</a:t>
            </a:r>
            <a:r>
              <a:rPr lang="en-US" sz="2400">
                <a:solidFill>
                  <a:schemeClr val="bg1"/>
                </a:solidFill>
              </a:rPr>
              <a:t> exams are calculator exams</a:t>
            </a:r>
          </a:p>
          <a:p>
            <a:pPr marL="285750" indent="-285750">
              <a:buFont typeface="Arial" panose="020B0604020202020204" pitchFamily="34" charset="0"/>
              <a:buChar char="•"/>
            </a:pPr>
            <a:r>
              <a:rPr lang="en-US" sz="2400">
                <a:solidFill>
                  <a:schemeClr val="bg1"/>
                </a:solidFill>
              </a:rPr>
              <a:t>You </a:t>
            </a:r>
            <a:r>
              <a:rPr lang="en-US" sz="2400" b="1">
                <a:solidFill>
                  <a:schemeClr val="bg1"/>
                </a:solidFill>
              </a:rPr>
              <a:t>NEED</a:t>
            </a:r>
            <a:r>
              <a:rPr lang="en-US" sz="2400">
                <a:solidFill>
                  <a:schemeClr val="bg1"/>
                </a:solidFill>
              </a:rPr>
              <a:t> your own scientific calculator</a:t>
            </a:r>
          </a:p>
          <a:p>
            <a:pPr marL="285750" indent="-285750">
              <a:buFont typeface="Arial" panose="020B0604020202020204" pitchFamily="34" charset="0"/>
              <a:buChar char="•"/>
            </a:pPr>
            <a:r>
              <a:rPr lang="en-US" sz="2400">
                <a:solidFill>
                  <a:schemeClr val="bg1"/>
                </a:solidFill>
              </a:rPr>
              <a:t>Easiest place to get them is Amazon</a:t>
            </a:r>
          </a:p>
          <a:p>
            <a:pPr marL="285750" indent="-285750">
              <a:buFont typeface="Arial" panose="020B0604020202020204" pitchFamily="34" charset="0"/>
              <a:buChar char="•"/>
            </a:pPr>
            <a:r>
              <a:rPr lang="en-US" sz="2400">
                <a:solidFill>
                  <a:schemeClr val="bg1"/>
                </a:solidFill>
              </a:rPr>
              <a:t>THIS IS THE ONE YOU WANT TO BUY</a:t>
            </a:r>
          </a:p>
          <a:p>
            <a:pPr marL="285750" indent="-285750">
              <a:buFont typeface="Arial" panose="020B0604020202020204" pitchFamily="34" charset="0"/>
              <a:buChar char="•"/>
            </a:pPr>
            <a:r>
              <a:rPr lang="en-US" sz="2400">
                <a:solidFill>
                  <a:schemeClr val="bg1"/>
                </a:solidFill>
              </a:rPr>
              <a:t>Go for the Casio (if you can) – there will be other brands a pound or two cheaper</a:t>
            </a:r>
            <a:endParaRPr lang="en-GB" sz="2400">
              <a:solidFill>
                <a:schemeClr val="bg1"/>
              </a:solidFill>
            </a:endParaRPr>
          </a:p>
        </p:txBody>
      </p:sp>
      <p:pic>
        <p:nvPicPr>
          <p:cNvPr id="4" name="Picture 3">
            <a:extLst>
              <a:ext uri="{FF2B5EF4-FFF2-40B4-BE49-F238E27FC236}">
                <a16:creationId xmlns:a16="http://schemas.microsoft.com/office/drawing/2014/main" id="{D0E42EEE-5449-17AC-D2E4-F9AFBFA41E2E}"/>
              </a:ext>
            </a:extLst>
          </p:cNvPr>
          <p:cNvPicPr>
            <a:picLocks noChangeAspect="1"/>
          </p:cNvPicPr>
          <p:nvPr/>
        </p:nvPicPr>
        <p:blipFill>
          <a:blip r:embed="rId6"/>
          <a:stretch>
            <a:fillRect/>
          </a:stretch>
        </p:blipFill>
        <p:spPr>
          <a:xfrm>
            <a:off x="664232" y="2806588"/>
            <a:ext cx="2173858" cy="3318757"/>
          </a:xfrm>
          <a:prstGeom prst="rect">
            <a:avLst/>
          </a:prstGeom>
        </p:spPr>
      </p:pic>
      <p:pic>
        <p:nvPicPr>
          <p:cNvPr id="9" name="Picture 8">
            <a:extLst>
              <a:ext uri="{FF2B5EF4-FFF2-40B4-BE49-F238E27FC236}">
                <a16:creationId xmlns:a16="http://schemas.microsoft.com/office/drawing/2014/main" id="{8800BC89-618E-6E67-4AAF-1957B82EE511}"/>
              </a:ext>
            </a:extLst>
          </p:cNvPr>
          <p:cNvPicPr>
            <a:picLocks noChangeAspect="1"/>
          </p:cNvPicPr>
          <p:nvPr/>
        </p:nvPicPr>
        <p:blipFill>
          <a:blip r:embed="rId7"/>
          <a:stretch>
            <a:fillRect/>
          </a:stretch>
        </p:blipFill>
        <p:spPr>
          <a:xfrm>
            <a:off x="1751161" y="1449919"/>
            <a:ext cx="3610479" cy="1009791"/>
          </a:xfrm>
          <a:prstGeom prst="rect">
            <a:avLst/>
          </a:prstGeom>
        </p:spPr>
      </p:pic>
    </p:spTree>
    <p:extLst>
      <p:ext uri="{BB962C8B-B14F-4D97-AF65-F5344CB8AC3E}">
        <p14:creationId xmlns:p14="http://schemas.microsoft.com/office/powerpoint/2010/main" val="162152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40E0-0CC1-1AD9-B4F5-4E7DD3BFA903}"/>
              </a:ext>
            </a:extLst>
          </p:cNvPr>
          <p:cNvSpPr>
            <a:spLocks noGrp="1"/>
          </p:cNvSpPr>
          <p:nvPr>
            <p:ph type="ctrTitle"/>
          </p:nvPr>
        </p:nvSpPr>
        <p:spPr/>
        <p:txBody>
          <a:bodyPr/>
          <a:lstStyle/>
          <a:p>
            <a:r>
              <a:rPr lang="en-US"/>
              <a:t>English  </a:t>
            </a:r>
            <a:endParaRPr lang="en-GB"/>
          </a:p>
        </p:txBody>
      </p:sp>
      <p:sp>
        <p:nvSpPr>
          <p:cNvPr id="3" name="Subtitle 2">
            <a:extLst>
              <a:ext uri="{FF2B5EF4-FFF2-40B4-BE49-F238E27FC236}">
                <a16:creationId xmlns:a16="http://schemas.microsoft.com/office/drawing/2014/main" id="{5FE2F012-9F0A-A5BD-1D8B-F7D2160547B7}"/>
              </a:ext>
            </a:extLst>
          </p:cNvPr>
          <p:cNvSpPr>
            <a:spLocks noGrp="1"/>
          </p:cNvSpPr>
          <p:nvPr>
            <p:ph type="subTitle" idx="1"/>
          </p:nvPr>
        </p:nvSpPr>
        <p:spPr/>
        <p:txBody>
          <a:bodyPr vert="horz" lIns="91440" tIns="45720" rIns="91440" bIns="45720" rtlCol="0" anchor="t">
            <a:normAutofit/>
          </a:bodyPr>
          <a:lstStyle/>
          <a:p>
            <a:r>
              <a:rPr lang="en-US"/>
              <a:t> </a:t>
            </a:r>
            <a:endParaRPr lang="en-GB"/>
          </a:p>
        </p:txBody>
      </p:sp>
    </p:spTree>
    <p:extLst>
      <p:ext uri="{BB962C8B-B14F-4D97-AF65-F5344CB8AC3E}">
        <p14:creationId xmlns:p14="http://schemas.microsoft.com/office/powerpoint/2010/main" val="236297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FDF2A-3D0A-6AE0-B61C-3FE07CC96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5F6B7-F87D-1BAB-9473-78E91B8EAC9A}"/>
              </a:ext>
            </a:extLst>
          </p:cNvPr>
          <p:cNvSpPr>
            <a:spLocks noGrp="1"/>
          </p:cNvSpPr>
          <p:nvPr>
            <p:ph type="title"/>
          </p:nvPr>
        </p:nvSpPr>
        <p:spPr>
          <a:xfrm>
            <a:off x="404226" y="1533832"/>
            <a:ext cx="3528677" cy="1494503"/>
          </a:xfrm>
        </p:spPr>
        <p:txBody>
          <a:bodyPr anchor="ctr">
            <a:normAutofit/>
          </a:bodyPr>
          <a:lstStyle/>
          <a:p>
            <a:pPr fontAlgn="base"/>
            <a:r>
              <a:rPr lang="en-US" sz="2000"/>
              <a:t>English language Paper 1 </a:t>
            </a:r>
            <a:br>
              <a:rPr lang="en-US" sz="2000"/>
            </a:br>
            <a:r>
              <a:rPr lang="en-US" sz="2000"/>
              <a:t>Thursday, 21 May 2026</a:t>
            </a:r>
            <a:r>
              <a:rPr lang="en-US" sz="2000" b="0"/>
              <a:t>.</a:t>
            </a:r>
            <a:br>
              <a:rPr lang="en-US" sz="2000" b="0"/>
            </a:br>
            <a:r>
              <a:rPr lang="en-US" sz="2000"/>
              <a:t>English Language Paper 2 </a:t>
            </a:r>
            <a:r>
              <a:rPr lang="en-US" sz="2000" b="0"/>
              <a:t> </a:t>
            </a:r>
            <a:br>
              <a:rPr lang="en-US" sz="2000" b="0"/>
            </a:br>
            <a:r>
              <a:rPr lang="en-US" sz="2000" b="0"/>
              <a:t> </a:t>
            </a:r>
            <a:r>
              <a:rPr lang="en-US" sz="2000"/>
              <a:t>Friday, 5 June 2026</a:t>
            </a:r>
            <a:r>
              <a:rPr lang="en-US" sz="2000" b="0"/>
              <a:t>.</a:t>
            </a:r>
            <a:endParaRPr lang="en-GB" b="1"/>
          </a:p>
        </p:txBody>
      </p:sp>
      <p:sp>
        <p:nvSpPr>
          <p:cNvPr id="3" name="Content Placeholder 2">
            <a:extLst>
              <a:ext uri="{FF2B5EF4-FFF2-40B4-BE49-F238E27FC236}">
                <a16:creationId xmlns:a16="http://schemas.microsoft.com/office/drawing/2014/main" id="{6A34C007-652E-3C2B-F754-A89668504AD4}"/>
              </a:ext>
            </a:extLst>
          </p:cNvPr>
          <p:cNvSpPr>
            <a:spLocks noGrp="1"/>
          </p:cNvSpPr>
          <p:nvPr>
            <p:ph idx="1"/>
          </p:nvPr>
        </p:nvSpPr>
        <p:spPr>
          <a:xfrm>
            <a:off x="4768849" y="1258409"/>
            <a:ext cx="7166477" cy="5270727"/>
          </a:xfrm>
        </p:spPr>
        <p:txBody>
          <a:bodyPr anchor="ctr">
            <a:normAutofit lnSpcReduction="10000"/>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r>
              <a:rPr lang="en-US" sz="2000" dirty="0"/>
              <a:t>Paper 1 : One Unseen Text (20</a:t>
            </a:r>
            <a:r>
              <a:rPr lang="en-US" sz="2000" baseline="30000" dirty="0"/>
              <a:t>th</a:t>
            </a:r>
            <a:r>
              <a:rPr lang="en-US" sz="2000" dirty="0"/>
              <a:t> or 21</a:t>
            </a:r>
            <a:r>
              <a:rPr lang="en-US" sz="2000" baseline="30000" dirty="0"/>
              <a:t>st</a:t>
            </a:r>
            <a:r>
              <a:rPr lang="en-US" sz="2000" dirty="0"/>
              <a:t> Century)</a:t>
            </a:r>
            <a:br>
              <a:rPr lang="en-US" sz="2000" dirty="0"/>
            </a:br>
            <a:r>
              <a:rPr lang="en-US" sz="2000" dirty="0"/>
              <a:t>Paper 2: Two Unseen Texts (one 19</a:t>
            </a:r>
            <a:r>
              <a:rPr lang="en-US" sz="2000" baseline="30000" dirty="0"/>
              <a:t>th</a:t>
            </a:r>
            <a:r>
              <a:rPr lang="en-US" sz="2000" dirty="0"/>
              <a:t> Century)</a:t>
            </a:r>
            <a:endParaRPr lang="en-US" sz="2000" dirty="0">
              <a:ln>
                <a:solidFill>
                  <a:prstClr val="black"/>
                </a:solidFill>
              </a:ln>
              <a:ea typeface="Calibri"/>
              <a:cs typeface="Calibri"/>
            </a:endParaRPr>
          </a:p>
          <a:p>
            <a:pPr marL="0" indent="0" algn="ctr">
              <a:buNone/>
            </a:pPr>
            <a:r>
              <a:rPr lang="en-US" sz="2000" dirty="0">
                <a:highlight>
                  <a:srgbClr val="FFFF00"/>
                </a:highlight>
              </a:rPr>
              <a:t>Teams page ‘Year 11 English 2025-2026’ </a:t>
            </a:r>
            <a:r>
              <a:rPr lang="en-US" sz="2000" dirty="0"/>
              <a:t>where students will find examples of past papers, mark schemes and knowledge organizers for each paper. </a:t>
            </a:r>
            <a:endParaRPr lang="en-US" sz="2000" dirty="0">
              <a:ln>
                <a:solidFill>
                  <a:prstClr val="black"/>
                </a:solidFill>
              </a:ln>
              <a:ea typeface="Calibri"/>
              <a:cs typeface="Calibri"/>
            </a:endParaRPr>
          </a:p>
          <a:p>
            <a:pPr marL="0" indent="0" algn="ctr">
              <a:buNone/>
            </a:pPr>
            <a:r>
              <a:rPr lang="en-US" sz="2000" dirty="0"/>
              <a:t>Students should examine one paper with the mark scheme over one or two evenings, then sit another paper in exam conditions the next evening/ over a weekend.  There are lots of papers on there!</a:t>
            </a:r>
            <a:endParaRPr lang="en-US" sz="2000" dirty="0">
              <a:ln>
                <a:solidFill>
                  <a:prstClr val="black"/>
                </a:solidFill>
              </a:ln>
              <a:ea typeface="Calibri"/>
              <a:cs typeface="Calibri"/>
            </a:endParaRPr>
          </a:p>
          <a:p>
            <a:pPr marL="0" indent="0" algn="ctr">
              <a:buNone/>
            </a:pPr>
            <a:r>
              <a:rPr lang="en-US" sz="2000" dirty="0"/>
              <a:t>Parental support could mean making sure they have a quiet environment to work in with lots of space, purchasing the revision guides and rewards! </a:t>
            </a:r>
            <a:endParaRPr lang="en-US" sz="2000" dirty="0">
              <a:ln>
                <a:solidFill>
                  <a:prstClr val="black"/>
                </a:solidFill>
              </a:ln>
              <a:ea typeface="Calibri"/>
              <a:cs typeface="Calibri"/>
            </a:endParaRPr>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dirty="0"/>
          </a:p>
          <a:p>
            <a:pPr marL="0" indent="0" algn="ctr">
              <a:buNone/>
            </a:pPr>
            <a:endParaRPr lang="en-US" dirty="0"/>
          </a:p>
          <a:p>
            <a:pPr marL="0" indent="0" algn="ctr">
              <a:buNone/>
            </a:pPr>
            <a:endParaRPr lang="en-US" dirty="0"/>
          </a:p>
        </p:txBody>
      </p:sp>
      <p:sp>
        <p:nvSpPr>
          <p:cNvPr id="5" name="Content Placeholder 4">
            <a:extLst>
              <a:ext uri="{FF2B5EF4-FFF2-40B4-BE49-F238E27FC236}">
                <a16:creationId xmlns:a16="http://schemas.microsoft.com/office/drawing/2014/main" id="{A83D88D4-6227-1912-AFFD-D3DF75CC17A2}"/>
              </a:ext>
            </a:extLst>
          </p:cNvPr>
          <p:cNvSpPr>
            <a:spLocks noGrp="1"/>
          </p:cNvSpPr>
          <p:nvPr>
            <p:ph sz="quarter" idx="13"/>
          </p:nvPr>
        </p:nvSpPr>
        <p:spPr/>
        <p:txBody>
          <a:bodyPr>
            <a:normAutofit/>
          </a:bodyPr>
          <a:lstStyle/>
          <a:p>
            <a:r>
              <a:rPr lang="en-US" sz="4000"/>
              <a:t>AQA English Language Papers 1 and 2 </a:t>
            </a:r>
            <a:endParaRPr lang="en-GB" sz="4000" b="1"/>
          </a:p>
        </p:txBody>
      </p:sp>
      <p:pic>
        <p:nvPicPr>
          <p:cNvPr id="7" name="Picture 6" descr="A stop sign&#10;&#10;Description automatically generated">
            <a:extLst>
              <a:ext uri="{FF2B5EF4-FFF2-40B4-BE49-F238E27FC236}">
                <a16:creationId xmlns:a16="http://schemas.microsoft.com/office/drawing/2014/main" id="{A3119F54-C2B4-040B-D4DE-EA0B33870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77" y="3581400"/>
            <a:ext cx="2326979" cy="3185197"/>
          </a:xfrm>
          <a:prstGeom prst="rect">
            <a:avLst/>
          </a:prstGeom>
        </p:spPr>
      </p:pic>
      <p:sp>
        <p:nvSpPr>
          <p:cNvPr id="9" name="AutoShape 6" descr="https://euc-powerpoint.officeapps.live.com/pods/GetClipboardImage.ashx?Id=9489a2dc-34bb-409a-a3db-de3aeb7c2b03&amp;DC=GEU9&amp;pkey=e53207ff-83a3-40f7-a424-bd00ee6e3846&amp;wdwaccluster=GEU9">
            <a:extLst>
              <a:ext uri="{FF2B5EF4-FFF2-40B4-BE49-F238E27FC236}">
                <a16:creationId xmlns:a16="http://schemas.microsoft.com/office/drawing/2014/main" id="{80B4832C-F9DB-8512-571A-9D4675DF6C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4" name="Picture 3" descr="A book cover with text and a few papers&#10;&#10;Description automatically generated with medium confidence">
            <a:extLst>
              <a:ext uri="{FF2B5EF4-FFF2-40B4-BE49-F238E27FC236}">
                <a16:creationId xmlns:a16="http://schemas.microsoft.com/office/drawing/2014/main" id="{3215BB76-4D8F-C025-6FF5-AD6A836CD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101" y="4946849"/>
            <a:ext cx="1269058" cy="1794666"/>
          </a:xfrm>
          <a:prstGeom prst="rect">
            <a:avLst/>
          </a:prstGeom>
        </p:spPr>
      </p:pic>
      <p:pic>
        <p:nvPicPr>
          <p:cNvPr id="6" name="Picture 5" descr="A cover of a book&#10;&#10;Description automatically generated">
            <a:extLst>
              <a:ext uri="{FF2B5EF4-FFF2-40B4-BE49-F238E27FC236}">
                <a16:creationId xmlns:a16="http://schemas.microsoft.com/office/drawing/2014/main" id="{D6584D44-334E-D289-1AB2-0F677A3669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078" y="4946849"/>
            <a:ext cx="1269651" cy="1794666"/>
          </a:xfrm>
          <a:prstGeom prst="rect">
            <a:avLst/>
          </a:prstGeom>
        </p:spPr>
      </p:pic>
      <p:pic>
        <p:nvPicPr>
          <p:cNvPr id="8" name="Picture 7" descr="A close-up of a book&#10;&#10;Description automatically generated">
            <a:extLst>
              <a:ext uri="{FF2B5EF4-FFF2-40B4-BE49-F238E27FC236}">
                <a16:creationId xmlns:a16="http://schemas.microsoft.com/office/drawing/2014/main" id="{8D479DDD-F5C4-90FC-64E2-64F7ACA8EC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4300" y="4946849"/>
            <a:ext cx="1191820" cy="1685249"/>
          </a:xfrm>
          <a:prstGeom prst="rect">
            <a:avLst/>
          </a:prstGeom>
        </p:spPr>
      </p:pic>
      <p:pic>
        <p:nvPicPr>
          <p:cNvPr id="10" name="Picture 9" descr="A book cover of a book&#10;&#10;Description automatically generated">
            <a:extLst>
              <a:ext uri="{FF2B5EF4-FFF2-40B4-BE49-F238E27FC236}">
                <a16:creationId xmlns:a16="http://schemas.microsoft.com/office/drawing/2014/main" id="{4FDB72C6-829B-511E-3369-A671EF793A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8994" y="4946849"/>
            <a:ext cx="1191820" cy="1683821"/>
          </a:xfrm>
          <a:prstGeom prst="rect">
            <a:avLst/>
          </a:prstGeom>
        </p:spPr>
      </p:pic>
    </p:spTree>
    <p:extLst>
      <p:ext uri="{BB962C8B-B14F-4D97-AF65-F5344CB8AC3E}">
        <p14:creationId xmlns:p14="http://schemas.microsoft.com/office/powerpoint/2010/main" val="236367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
                                            <p:txEl>
                                              <p:pRg st="4" end="4"/>
                                            </p:txEl>
                                          </p:spTgt>
                                        </p:tgtEl>
                                      </p:cBhvr>
                                    </p:animEffect>
                                    <p:set>
                                      <p:cBhvr>
                                        <p:cTn id="45"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
                                            <p:txEl>
                                              <p:pRg st="5" end="5"/>
                                            </p:txEl>
                                          </p:spTgt>
                                        </p:tgtEl>
                                      </p:cBhvr>
                                    </p:animEffect>
                                    <p:set>
                                      <p:cBhvr>
                                        <p:cTn id="50"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xEl>
                                              <p:pRg st="6" end="6"/>
                                            </p:txEl>
                                          </p:spTgt>
                                        </p:tgtEl>
                                      </p:cBhvr>
                                    </p:animEffect>
                                    <p:set>
                                      <p:cBhvr>
                                        <p:cTn id="55"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
                                            <p:txEl>
                                              <p:pRg st="7" end="7"/>
                                            </p:txEl>
                                          </p:spTgt>
                                        </p:tgtEl>
                                      </p:cBhvr>
                                    </p:animEffect>
                                    <p:set>
                                      <p:cBhvr>
                                        <p:cTn id="60"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27F5-B2BC-4464-8C9A-294F6D2FFA47}"/>
              </a:ext>
            </a:extLst>
          </p:cNvPr>
          <p:cNvSpPr>
            <a:spLocks noGrp="1"/>
          </p:cNvSpPr>
          <p:nvPr>
            <p:ph type="title"/>
          </p:nvPr>
        </p:nvSpPr>
        <p:spPr>
          <a:xfrm>
            <a:off x="836612" y="1258411"/>
            <a:ext cx="3902535" cy="842962"/>
          </a:xfrm>
        </p:spPr>
        <p:txBody>
          <a:bodyPr anchor="ctr">
            <a:normAutofit/>
          </a:bodyPr>
          <a:lstStyle/>
          <a:p>
            <a:r>
              <a:rPr lang="en-US" sz="2000" b="1"/>
              <a:t>After school revision and homework</a:t>
            </a:r>
            <a:r>
              <a:rPr lang="en-US" b="1"/>
              <a:t>.</a:t>
            </a:r>
            <a:endParaRPr lang="en-GB" b="1"/>
          </a:p>
        </p:txBody>
      </p:sp>
      <p:sp>
        <p:nvSpPr>
          <p:cNvPr id="5" name="Content Placeholder 4">
            <a:extLst>
              <a:ext uri="{FF2B5EF4-FFF2-40B4-BE49-F238E27FC236}">
                <a16:creationId xmlns:a16="http://schemas.microsoft.com/office/drawing/2014/main" id="{927DBD80-0C07-4BCA-BB5C-BDEE486CEA8F}"/>
              </a:ext>
            </a:extLst>
          </p:cNvPr>
          <p:cNvSpPr>
            <a:spLocks noGrp="1"/>
          </p:cNvSpPr>
          <p:nvPr>
            <p:ph sz="quarter" idx="13"/>
          </p:nvPr>
        </p:nvSpPr>
        <p:spPr/>
        <p:txBody>
          <a:bodyPr>
            <a:normAutofit/>
          </a:bodyPr>
          <a:lstStyle/>
          <a:p>
            <a:r>
              <a:rPr lang="en-US" sz="4000" b="1"/>
              <a:t>AQA English Language and Literature</a:t>
            </a:r>
            <a:endParaRPr lang="en-GB" sz="4000" b="1"/>
          </a:p>
        </p:txBody>
      </p:sp>
      <p:pic>
        <p:nvPicPr>
          <p:cNvPr id="7" name="Picture 6" descr="A stop sign&#10;&#10;Description automatically generated">
            <a:extLst>
              <a:ext uri="{FF2B5EF4-FFF2-40B4-BE49-F238E27FC236}">
                <a16:creationId xmlns:a16="http://schemas.microsoft.com/office/drawing/2014/main" id="{8FE1501E-FA13-4E61-AB32-93433E025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58386"/>
            <a:ext cx="1160206" cy="1588104"/>
          </a:xfrm>
          <a:prstGeom prst="rect">
            <a:avLst/>
          </a:prstGeom>
        </p:spPr>
      </p:pic>
      <p:sp>
        <p:nvSpPr>
          <p:cNvPr id="9" name="AutoShape 6" descr="https://euc-powerpoint.officeapps.live.com/pods/GetClipboardImage.ashx?Id=9489a2dc-34bb-409a-a3db-de3aeb7c2b03&amp;DC=GEU9&amp;pkey=e53207ff-83a3-40f7-a424-bd00ee6e3846&amp;wdwaccluster=GEU9">
            <a:extLst>
              <a:ext uri="{FF2B5EF4-FFF2-40B4-BE49-F238E27FC236}">
                <a16:creationId xmlns:a16="http://schemas.microsoft.com/office/drawing/2014/main" id="{6D84B017-5C99-4DE5-9035-52BDB4BABF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sp>
        <p:nvSpPr>
          <p:cNvPr id="4" name="TextBox 3">
            <a:extLst>
              <a:ext uri="{FF2B5EF4-FFF2-40B4-BE49-F238E27FC236}">
                <a16:creationId xmlns:a16="http://schemas.microsoft.com/office/drawing/2014/main" id="{0610C4D5-B16E-2D28-6776-A711FE13ED37}"/>
              </a:ext>
            </a:extLst>
          </p:cNvPr>
          <p:cNvSpPr txBox="1"/>
          <p:nvPr/>
        </p:nvSpPr>
        <p:spPr>
          <a:xfrm>
            <a:off x="4925961" y="1071597"/>
            <a:ext cx="7020233" cy="4832092"/>
          </a:xfrm>
          <a:prstGeom prst="rect">
            <a:avLst/>
          </a:prstGeom>
          <a:noFill/>
        </p:spPr>
        <p:txBody>
          <a:bodyPr wrap="square" rtlCol="0">
            <a:spAutoFit/>
          </a:bodyPr>
          <a:lstStyle/>
          <a:p>
            <a:r>
              <a:rPr lang="en-US" sz="2800" dirty="0">
                <a:solidFill>
                  <a:schemeClr val="bg1"/>
                </a:solidFill>
              </a:rPr>
              <a:t>Revision classes after school every Monday.</a:t>
            </a:r>
          </a:p>
          <a:p>
            <a:r>
              <a:rPr lang="en-US" sz="2800" dirty="0">
                <a:solidFill>
                  <a:schemeClr val="bg1"/>
                </a:solidFill>
              </a:rPr>
              <a:t>Lunchtime revision:</a:t>
            </a:r>
          </a:p>
          <a:p>
            <a:r>
              <a:rPr lang="en-US" sz="2800" dirty="0">
                <a:solidFill>
                  <a:schemeClr val="bg1"/>
                </a:solidFill>
              </a:rPr>
              <a:t>Miss Nevil (Mon) and (Fri)</a:t>
            </a:r>
          </a:p>
          <a:p>
            <a:r>
              <a:rPr lang="en-US" sz="2800" dirty="0">
                <a:solidFill>
                  <a:schemeClr val="bg1"/>
                </a:solidFill>
              </a:rPr>
              <a:t>Miss Butler (</a:t>
            </a:r>
            <a:r>
              <a:rPr lang="en-US" sz="2800" dirty="0" err="1">
                <a:solidFill>
                  <a:schemeClr val="bg1"/>
                </a:solidFill>
              </a:rPr>
              <a:t>Thur</a:t>
            </a:r>
            <a:r>
              <a:rPr lang="en-US" sz="2800" dirty="0">
                <a:solidFill>
                  <a:schemeClr val="bg1"/>
                </a:solidFill>
              </a:rPr>
              <a:t>)</a:t>
            </a:r>
          </a:p>
          <a:p>
            <a:endParaRPr lang="en-US" sz="2800" dirty="0">
              <a:solidFill>
                <a:schemeClr val="bg1"/>
              </a:solidFill>
            </a:endParaRPr>
          </a:p>
          <a:p>
            <a:r>
              <a:rPr lang="en-US" sz="2800" dirty="0">
                <a:solidFill>
                  <a:schemeClr val="bg1"/>
                </a:solidFill>
              </a:rPr>
              <a:t>Teams page ‘Year 11 English 2025-2026’ where they will find examples of past papers, knowledge </a:t>
            </a:r>
            <a:r>
              <a:rPr lang="en-US" sz="2800" dirty="0" err="1">
                <a:solidFill>
                  <a:schemeClr val="bg1"/>
                </a:solidFill>
              </a:rPr>
              <a:t>organisers</a:t>
            </a:r>
            <a:r>
              <a:rPr lang="en-US" sz="2800" dirty="0">
                <a:solidFill>
                  <a:schemeClr val="bg1"/>
                </a:solidFill>
              </a:rPr>
              <a:t> for each paper.</a:t>
            </a:r>
          </a:p>
          <a:p>
            <a:endParaRPr lang="en-US" sz="2800" dirty="0">
              <a:solidFill>
                <a:schemeClr val="bg1"/>
              </a:solidFill>
            </a:endParaRPr>
          </a:p>
          <a:p>
            <a:r>
              <a:rPr lang="en-US" sz="2800" dirty="0">
                <a:solidFill>
                  <a:schemeClr val="bg1"/>
                </a:solidFill>
              </a:rPr>
              <a:t>Hand their work to a teacher to mark and check. </a:t>
            </a:r>
            <a:endParaRPr lang="en-GB" sz="2800" dirty="0">
              <a:solidFill>
                <a:schemeClr val="bg1"/>
              </a:solidFill>
            </a:endParaRPr>
          </a:p>
        </p:txBody>
      </p:sp>
      <p:pic>
        <p:nvPicPr>
          <p:cNvPr id="3" name="Picture 2" descr="A screenshot of a computer&#10;&#10;AI-generated content may be incorrect.">
            <a:extLst>
              <a:ext uri="{FF2B5EF4-FFF2-40B4-BE49-F238E27FC236}">
                <a16:creationId xmlns:a16="http://schemas.microsoft.com/office/drawing/2014/main" id="{499889DC-FB3F-0269-1680-D45E1D86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04" y="2128412"/>
            <a:ext cx="4280504" cy="3325199"/>
          </a:xfrm>
          <a:prstGeom prst="rect">
            <a:avLst/>
          </a:prstGeom>
        </p:spPr>
      </p:pic>
    </p:spTree>
    <p:extLst>
      <p:ext uri="{BB962C8B-B14F-4D97-AF65-F5344CB8AC3E}">
        <p14:creationId xmlns:p14="http://schemas.microsoft.com/office/powerpoint/2010/main" val="69187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8EB5-E5C1-4483-6106-25D03447121A}"/>
              </a:ext>
            </a:extLst>
          </p:cNvPr>
          <p:cNvSpPr>
            <a:spLocks noGrp="1"/>
          </p:cNvSpPr>
          <p:nvPr>
            <p:ph type="title"/>
          </p:nvPr>
        </p:nvSpPr>
        <p:spPr>
          <a:xfrm>
            <a:off x="836612" y="1258411"/>
            <a:ext cx="3932237" cy="842962"/>
          </a:xfrm>
        </p:spPr>
        <p:txBody>
          <a:bodyPr>
            <a:normAutofit fontScale="90000"/>
          </a:bodyPr>
          <a:lstStyle/>
          <a:p>
            <a:r>
              <a:rPr lang="en-US"/>
              <a:t>For each novel, play and poem</a:t>
            </a:r>
            <a:endParaRPr lang="en-GB"/>
          </a:p>
        </p:txBody>
      </p:sp>
      <p:sp>
        <p:nvSpPr>
          <p:cNvPr id="3" name="Content Placeholder 2">
            <a:extLst>
              <a:ext uri="{FF2B5EF4-FFF2-40B4-BE49-F238E27FC236}">
                <a16:creationId xmlns:a16="http://schemas.microsoft.com/office/drawing/2014/main" id="{0EF6A15B-9E75-E5E6-FCD3-7D0FBD9F6C01}"/>
              </a:ext>
            </a:extLst>
          </p:cNvPr>
          <p:cNvSpPr>
            <a:spLocks noGrp="1"/>
          </p:cNvSpPr>
          <p:nvPr>
            <p:ph idx="1"/>
          </p:nvPr>
        </p:nvSpPr>
        <p:spPr/>
        <p:txBody>
          <a:bodyPr vert="horz" lIns="91440" tIns="45720" rIns="91440" bIns="45720" rtlCol="0" anchor="t">
            <a:normAutofit/>
          </a:bodyPr>
          <a:lstStyle/>
          <a:p>
            <a:r>
              <a:rPr lang="en-US" dirty="0"/>
              <a:t>Seneca</a:t>
            </a:r>
          </a:p>
          <a:p>
            <a:r>
              <a:rPr lang="en-US" dirty="0">
                <a:ln>
                  <a:solidFill>
                    <a:prstClr val="black"/>
                  </a:solidFill>
                </a:ln>
                <a:ea typeface="Calibri"/>
                <a:cs typeface="Calibri"/>
              </a:rPr>
              <a:t>BBC Bitesize</a:t>
            </a:r>
            <a:endParaRPr lang="en-US" dirty="0"/>
          </a:p>
          <a:p>
            <a:r>
              <a:rPr lang="en-US" dirty="0" err="1"/>
              <a:t>Sparx</a:t>
            </a:r>
            <a:r>
              <a:rPr lang="en-US" dirty="0"/>
              <a:t> reader – Set Literature texts with easy reader versions available</a:t>
            </a:r>
            <a:endParaRPr lang="en-US" dirty="0">
              <a:ln>
                <a:solidFill>
                  <a:prstClr val="black"/>
                </a:solidFill>
              </a:ln>
              <a:ea typeface="Calibri"/>
              <a:cs typeface="Calibri"/>
            </a:endParaRPr>
          </a:p>
          <a:p>
            <a:r>
              <a:rPr lang="en-US" dirty="0"/>
              <a:t>Mr. Bruff you tube videos</a:t>
            </a:r>
            <a:endParaRPr lang="en-US" dirty="0">
              <a:ln>
                <a:solidFill>
                  <a:prstClr val="black"/>
                </a:solidFill>
              </a:ln>
              <a:ea typeface="Calibri"/>
              <a:cs typeface="Calibri"/>
            </a:endParaRPr>
          </a:p>
          <a:p>
            <a:r>
              <a:rPr lang="en-US" b="0" dirty="0"/>
              <a:t>TikTok: Mr. Everything English, The </a:t>
            </a:r>
            <a:r>
              <a:rPr lang="en-US" b="0" dirty="0" err="1"/>
              <a:t>Lightup</a:t>
            </a:r>
            <a:r>
              <a:rPr lang="en-US" b="0" dirty="0"/>
              <a:t> Hub, and English with Lucy</a:t>
            </a:r>
            <a:endParaRPr lang="en-US" b="0" dirty="0">
              <a:ln>
                <a:solidFill>
                  <a:prstClr val="black"/>
                </a:solidFill>
              </a:ln>
              <a:ea typeface="Calibri"/>
              <a:cs typeface="Calibri"/>
            </a:endParaRPr>
          </a:p>
          <a:p>
            <a:endParaRPr lang="en-GB" dirty="0">
              <a:highlight>
                <a:srgbClr val="000000"/>
              </a:highlight>
            </a:endParaRPr>
          </a:p>
        </p:txBody>
      </p:sp>
      <p:sp>
        <p:nvSpPr>
          <p:cNvPr id="4" name="Text Placeholder 3">
            <a:extLst>
              <a:ext uri="{FF2B5EF4-FFF2-40B4-BE49-F238E27FC236}">
                <a16:creationId xmlns:a16="http://schemas.microsoft.com/office/drawing/2014/main" id="{6E50744E-76BF-815C-CD45-29AC5C4C4BD0}"/>
              </a:ext>
            </a:extLst>
          </p:cNvPr>
          <p:cNvSpPr>
            <a:spLocks noGrp="1"/>
          </p:cNvSpPr>
          <p:nvPr>
            <p:ph type="body" sz="half" idx="2"/>
          </p:nvPr>
        </p:nvSpPr>
        <p:spPr>
          <a:xfrm>
            <a:off x="839788" y="2153265"/>
            <a:ext cx="3932237" cy="3715723"/>
          </a:xfrm>
        </p:spPr>
        <p:txBody>
          <a:bodyPr/>
          <a:lstStyle/>
          <a:p>
            <a:r>
              <a:rPr lang="en-US" sz="2000" dirty="0"/>
              <a:t>Make mind maps </a:t>
            </a:r>
          </a:p>
          <a:p>
            <a:r>
              <a:rPr lang="en-US" sz="2000" dirty="0"/>
              <a:t>Make flash cards </a:t>
            </a:r>
          </a:p>
          <a:p>
            <a:r>
              <a:rPr lang="en-US" sz="2000" dirty="0"/>
              <a:t>Draw Venn diagrams </a:t>
            </a:r>
          </a:p>
          <a:p>
            <a:r>
              <a:rPr lang="en-US" sz="2000" dirty="0"/>
              <a:t>Make character profiles</a:t>
            </a:r>
          </a:p>
          <a:p>
            <a:r>
              <a:rPr lang="en-US" sz="2000" dirty="0"/>
              <a:t>RAG their knowledge</a:t>
            </a:r>
          </a:p>
          <a:p>
            <a:r>
              <a:rPr lang="en-US" sz="2000" dirty="0"/>
              <a:t>Speak to their teachers about gaps in knowledge. </a:t>
            </a:r>
          </a:p>
          <a:p>
            <a:endParaRPr lang="en-GB" dirty="0"/>
          </a:p>
        </p:txBody>
      </p:sp>
      <p:sp>
        <p:nvSpPr>
          <p:cNvPr id="5" name="Content Placeholder 4">
            <a:extLst>
              <a:ext uri="{FF2B5EF4-FFF2-40B4-BE49-F238E27FC236}">
                <a16:creationId xmlns:a16="http://schemas.microsoft.com/office/drawing/2014/main" id="{E39A887B-4591-37FC-ECB1-6442DDBBB041}"/>
              </a:ext>
            </a:extLst>
          </p:cNvPr>
          <p:cNvSpPr>
            <a:spLocks noGrp="1"/>
          </p:cNvSpPr>
          <p:nvPr>
            <p:ph sz="quarter" idx="13"/>
          </p:nvPr>
        </p:nvSpPr>
        <p:spPr/>
        <p:txBody>
          <a:bodyPr/>
          <a:lstStyle/>
          <a:p>
            <a:r>
              <a:rPr lang="en-US"/>
              <a:t>Where else can you find revision materials </a:t>
            </a:r>
            <a:endParaRPr lang="en-GB"/>
          </a:p>
        </p:txBody>
      </p:sp>
      <p:pic>
        <p:nvPicPr>
          <p:cNvPr id="8" name="Picture 7" descr="A stop sign&#10;&#10;Description automatically generated">
            <a:extLst>
              <a:ext uri="{FF2B5EF4-FFF2-40B4-BE49-F238E27FC236}">
                <a16:creationId xmlns:a16="http://schemas.microsoft.com/office/drawing/2014/main" id="{06485A91-F183-0FEB-5D75-BF49504D2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7" y="4679342"/>
            <a:ext cx="1546410" cy="2116745"/>
          </a:xfrm>
          <a:prstGeom prst="rect">
            <a:avLst/>
          </a:prstGeom>
        </p:spPr>
      </p:pic>
    </p:spTree>
    <p:extLst>
      <p:ext uri="{BB962C8B-B14F-4D97-AF65-F5344CB8AC3E}">
        <p14:creationId xmlns:p14="http://schemas.microsoft.com/office/powerpoint/2010/main" val="130706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BF06D6-3A5F-5E98-1CEC-E0ED3F6B0C63}"/>
              </a:ext>
            </a:extLst>
          </p:cNvPr>
          <p:cNvSpPr>
            <a:spLocks noGrp="1"/>
          </p:cNvSpPr>
          <p:nvPr>
            <p:ph type="title"/>
          </p:nvPr>
        </p:nvSpPr>
        <p:spPr/>
        <p:txBody>
          <a:bodyPr/>
          <a:lstStyle/>
          <a:p>
            <a:r>
              <a:rPr lang="en-US"/>
              <a:t>Biggest Factor </a:t>
            </a:r>
            <a:endParaRPr lang="en-GB"/>
          </a:p>
        </p:txBody>
      </p:sp>
      <p:sp>
        <p:nvSpPr>
          <p:cNvPr id="4" name="Content Placeholder 3">
            <a:extLst>
              <a:ext uri="{FF2B5EF4-FFF2-40B4-BE49-F238E27FC236}">
                <a16:creationId xmlns:a16="http://schemas.microsoft.com/office/drawing/2014/main" id="{193D8CAE-C160-85AD-CC67-E2BECD8AD91C}"/>
              </a:ext>
            </a:extLst>
          </p:cNvPr>
          <p:cNvSpPr>
            <a:spLocks noGrp="1"/>
          </p:cNvSpPr>
          <p:nvPr>
            <p:ph idx="1"/>
          </p:nvPr>
        </p:nvSpPr>
        <p:spPr/>
        <p:txBody>
          <a:bodyPr vert="horz" lIns="91440" tIns="45720" rIns="91440" bIns="45720" rtlCol="0" anchor="t">
            <a:normAutofit fontScale="77500" lnSpcReduction="20000"/>
          </a:bodyPr>
          <a:lstStyle/>
          <a:p>
            <a:pPr marL="0" indent="0" algn="ctr">
              <a:buNone/>
            </a:pPr>
            <a:r>
              <a:rPr lang="en-US" sz="6600" u="sng"/>
              <a:t>Attitude and commitment:</a:t>
            </a:r>
            <a:endParaRPr lang="en-GB" sz="6600" u="sng"/>
          </a:p>
          <a:p>
            <a:pPr marL="0" indent="0" algn="ctr">
              <a:buNone/>
            </a:pPr>
            <a:r>
              <a:rPr lang="en-US" sz="6600" b="0">
                <a:ln>
                  <a:solidFill>
                    <a:prstClr val="black"/>
                  </a:solidFill>
                </a:ln>
                <a:ea typeface="+mj-lt"/>
                <a:cs typeface="+mj-lt"/>
              </a:rPr>
              <a:t>“ Excellence is never an accident. It is always the result of high intention, sincere effort and intelligent execution; it represents the wise choice of many alternatives - choice not chance determines your destiny.” </a:t>
            </a:r>
            <a:endParaRPr lang="en-US">
              <a:ln>
                <a:solidFill>
                  <a:prstClr val="black"/>
                </a:solidFill>
              </a:ln>
              <a:ea typeface="+mj-lt"/>
              <a:cs typeface="+mj-lt"/>
            </a:endParaRPr>
          </a:p>
          <a:p>
            <a:pPr marL="0" indent="0" algn="ctr">
              <a:buNone/>
            </a:pPr>
            <a:r>
              <a:rPr lang="en-US" sz="6600" b="0">
                <a:ln>
                  <a:solidFill>
                    <a:prstClr val="black"/>
                  </a:solidFill>
                </a:ln>
                <a:ea typeface="+mj-lt"/>
                <a:cs typeface="+mj-lt"/>
              </a:rPr>
              <a:t>           - Aristotle</a:t>
            </a:r>
            <a:endParaRPr lang="en-US">
              <a:ln>
                <a:solidFill>
                  <a:prstClr val="black"/>
                </a:solidFill>
              </a:ln>
              <a:ea typeface="Calibri"/>
              <a:cs typeface="Calibri"/>
            </a:endParaRPr>
          </a:p>
        </p:txBody>
      </p:sp>
    </p:spTree>
    <p:extLst>
      <p:ext uri="{BB962C8B-B14F-4D97-AF65-F5344CB8AC3E}">
        <p14:creationId xmlns:p14="http://schemas.microsoft.com/office/powerpoint/2010/main" val="436454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EA5B9-6BCE-B411-F3BF-79D5FC1E1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2CF12-05A5-73CD-1CF9-CE176AFF876A}"/>
              </a:ext>
            </a:extLst>
          </p:cNvPr>
          <p:cNvSpPr>
            <a:spLocks noGrp="1"/>
          </p:cNvSpPr>
          <p:nvPr>
            <p:ph type="title"/>
          </p:nvPr>
        </p:nvSpPr>
        <p:spPr>
          <a:xfrm>
            <a:off x="186813" y="1258409"/>
            <a:ext cx="5486400" cy="3303759"/>
          </a:xfrm>
        </p:spPr>
        <p:txBody>
          <a:bodyPr anchor="ctr">
            <a:normAutofit/>
          </a:bodyPr>
          <a:lstStyle/>
          <a:p>
            <a:pPr fontAlgn="base"/>
            <a:r>
              <a:rPr lang="en-US" sz="2000"/>
              <a:t>We expect  that </a:t>
            </a:r>
            <a:r>
              <a:rPr lang="en-US" sz="2000">
                <a:highlight>
                  <a:srgbClr val="FFFF00"/>
                </a:highlight>
              </a:rPr>
              <a:t>all exam texts </a:t>
            </a:r>
            <a:r>
              <a:rPr lang="en-US" sz="2000"/>
              <a:t>are being reread at home. </a:t>
            </a:r>
            <a:br>
              <a:rPr lang="en-US" sz="2000"/>
            </a:br>
            <a:r>
              <a:rPr lang="en-US" sz="2000"/>
              <a:t>Question children about the themes, characters, context.  </a:t>
            </a:r>
            <a:br>
              <a:rPr lang="en-US" sz="2000"/>
            </a:br>
            <a:r>
              <a:rPr lang="en-US" sz="2000"/>
              <a:t>Students need to learn key quotes for each poem, every character and all themes for all set texts.</a:t>
            </a:r>
            <a:br>
              <a:rPr lang="en-US" sz="2000"/>
            </a:br>
            <a:br>
              <a:rPr lang="en-US" sz="2000"/>
            </a:br>
            <a:r>
              <a:rPr lang="en-US" sz="2000"/>
              <a:t>Paper 1 Monday, 11 May</a:t>
            </a:r>
            <a:br>
              <a:rPr lang="en-US" sz="2000"/>
            </a:br>
            <a:r>
              <a:rPr lang="en-US" sz="2000"/>
              <a:t>Paper 2 Tuesday, 19 May</a:t>
            </a:r>
            <a:endParaRPr lang="en-GB" b="1"/>
          </a:p>
        </p:txBody>
      </p:sp>
      <p:sp>
        <p:nvSpPr>
          <p:cNvPr id="3" name="Content Placeholder 2">
            <a:extLst>
              <a:ext uri="{FF2B5EF4-FFF2-40B4-BE49-F238E27FC236}">
                <a16:creationId xmlns:a16="http://schemas.microsoft.com/office/drawing/2014/main" id="{E89EDCA6-C298-80A6-75E4-060D03499ED6}"/>
              </a:ext>
            </a:extLst>
          </p:cNvPr>
          <p:cNvSpPr>
            <a:spLocks noGrp="1"/>
          </p:cNvSpPr>
          <p:nvPr>
            <p:ph idx="1"/>
          </p:nvPr>
        </p:nvSpPr>
        <p:spPr>
          <a:xfrm>
            <a:off x="5183188" y="1258409"/>
            <a:ext cx="6710949" cy="3303944"/>
          </a:xfrm>
        </p:spPr>
        <p:txBody>
          <a:bodyPr anchor="ctr"/>
          <a:lstStyle/>
          <a:p>
            <a:pPr marL="0" indent="0" algn="ctr">
              <a:buNone/>
            </a:pPr>
            <a:r>
              <a:rPr lang="en-US" sz="2000"/>
              <a:t>Paper 1</a:t>
            </a:r>
            <a:endParaRPr lang="en-US" sz="2000">
              <a:ln>
                <a:solidFill>
                  <a:prstClr val="black"/>
                </a:solidFill>
              </a:ln>
              <a:ea typeface="Calibri"/>
              <a:cs typeface="Calibri"/>
            </a:endParaRPr>
          </a:p>
          <a:p>
            <a:pPr marL="0" indent="0" algn="ctr">
              <a:buNone/>
            </a:pPr>
            <a:r>
              <a:rPr lang="en-US" sz="2000"/>
              <a:t>Section A: ‘Macbeth’</a:t>
            </a:r>
            <a:br>
              <a:rPr lang="en-US" sz="2000"/>
            </a:br>
            <a:r>
              <a:rPr lang="en-US" sz="2000"/>
              <a:t>Section B: ‘A Christmas Carol’</a:t>
            </a:r>
            <a:br>
              <a:rPr lang="en-US" sz="2000"/>
            </a:br>
            <a:r>
              <a:rPr lang="en-US" sz="2000"/>
              <a:t>Paper 2</a:t>
            </a:r>
            <a:endParaRPr lang="en-US" sz="2000">
              <a:ln>
                <a:solidFill>
                  <a:prstClr val="black"/>
                </a:solidFill>
              </a:ln>
              <a:ea typeface="Calibri"/>
              <a:cs typeface="Calibri"/>
            </a:endParaRPr>
          </a:p>
          <a:p>
            <a:pPr marL="0" indent="0" algn="ctr">
              <a:buNone/>
            </a:pPr>
            <a:r>
              <a:rPr lang="en-US" sz="2000"/>
              <a:t>Section A: ‘An Inspector Calls’</a:t>
            </a:r>
            <a:br>
              <a:rPr lang="en-US" sz="2000"/>
            </a:br>
            <a:r>
              <a:rPr lang="en-US" sz="2000"/>
              <a:t>Section B: ‘Power and Conflict’ Poetry</a:t>
            </a:r>
            <a:br>
              <a:rPr lang="en-US" sz="2000"/>
            </a:br>
            <a:r>
              <a:rPr lang="en-US" sz="2000"/>
              <a:t>Section Ci:  Unseen Poetry </a:t>
            </a:r>
            <a:endParaRPr lang="en-US" sz="2000">
              <a:ln>
                <a:solidFill>
                  <a:prstClr val="black"/>
                </a:solidFill>
              </a:ln>
              <a:ea typeface="Calibri"/>
              <a:cs typeface="Calibri"/>
            </a:endParaRPr>
          </a:p>
          <a:p>
            <a:pPr marL="0" indent="0" algn="ctr">
              <a:buNone/>
            </a:pPr>
            <a:r>
              <a:rPr lang="en-US" sz="2000"/>
              <a:t>Section Cii: Unseen comparison. </a:t>
            </a:r>
            <a:endParaRPr lang="en-US" sz="2000">
              <a:ln>
                <a:solidFill>
                  <a:prstClr val="black"/>
                </a:solidFill>
              </a:ln>
              <a:ea typeface="Calibri"/>
              <a:cs typeface="Calibri"/>
            </a:endParaRPr>
          </a:p>
        </p:txBody>
      </p:sp>
      <p:sp>
        <p:nvSpPr>
          <p:cNvPr id="5" name="Content Placeholder 4">
            <a:extLst>
              <a:ext uri="{FF2B5EF4-FFF2-40B4-BE49-F238E27FC236}">
                <a16:creationId xmlns:a16="http://schemas.microsoft.com/office/drawing/2014/main" id="{54637CAD-B180-8F62-2966-3DC70540C2B4}"/>
              </a:ext>
            </a:extLst>
          </p:cNvPr>
          <p:cNvSpPr>
            <a:spLocks noGrp="1"/>
          </p:cNvSpPr>
          <p:nvPr>
            <p:ph sz="quarter" idx="13"/>
          </p:nvPr>
        </p:nvSpPr>
        <p:spPr/>
        <p:txBody>
          <a:bodyPr>
            <a:normAutofit/>
          </a:bodyPr>
          <a:lstStyle/>
          <a:p>
            <a:r>
              <a:rPr lang="en-US" sz="4000" b="1"/>
              <a:t> AQA English Literature </a:t>
            </a:r>
            <a:endParaRPr lang="en-GB" sz="4000" b="1"/>
          </a:p>
        </p:txBody>
      </p:sp>
      <p:pic>
        <p:nvPicPr>
          <p:cNvPr id="7" name="Picture 6" descr="A stop sign&#10;&#10;Description automatically generated">
            <a:extLst>
              <a:ext uri="{FF2B5EF4-FFF2-40B4-BE49-F238E27FC236}">
                <a16:creationId xmlns:a16="http://schemas.microsoft.com/office/drawing/2014/main" id="{328B5C8C-5C37-8911-6483-AB363BC03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7974"/>
            <a:ext cx="1452437" cy="1988113"/>
          </a:xfrm>
          <a:prstGeom prst="rect">
            <a:avLst/>
          </a:prstGeom>
        </p:spPr>
      </p:pic>
      <p:sp>
        <p:nvSpPr>
          <p:cNvPr id="9" name="AutoShape 6" descr="https://euc-powerpoint.officeapps.live.com/pods/GetClipboardImage.ashx?Id=9489a2dc-34bb-409a-a3db-de3aeb7c2b03&amp;DC=GEU9&amp;pkey=e53207ff-83a3-40f7-a424-bd00ee6e3846&amp;wdwaccluster=GEU9">
            <a:extLst>
              <a:ext uri="{FF2B5EF4-FFF2-40B4-BE49-F238E27FC236}">
                <a16:creationId xmlns:a16="http://schemas.microsoft.com/office/drawing/2014/main" id="{9EB2C7AC-EF05-1F90-9D51-A9A1766352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4" name="Picture 3" descr="A book cover with a castle&#10;&#10;AI-generated content may be incorrect.">
            <a:extLst>
              <a:ext uri="{FF2B5EF4-FFF2-40B4-BE49-F238E27FC236}">
                <a16:creationId xmlns:a16="http://schemas.microsoft.com/office/drawing/2014/main" id="{F2239DB4-6B7E-6A02-C02B-B3C40A0AD796}"/>
              </a:ext>
            </a:extLst>
          </p:cNvPr>
          <p:cNvPicPr>
            <a:picLocks noChangeAspect="1"/>
          </p:cNvPicPr>
          <p:nvPr/>
        </p:nvPicPr>
        <p:blipFill>
          <a:blip r:embed="rId3"/>
          <a:stretch>
            <a:fillRect/>
          </a:stretch>
        </p:blipFill>
        <p:spPr>
          <a:xfrm>
            <a:off x="2318619" y="4805093"/>
            <a:ext cx="1228725" cy="1733550"/>
          </a:xfrm>
          <a:prstGeom prst="rect">
            <a:avLst/>
          </a:prstGeom>
        </p:spPr>
      </p:pic>
      <p:pic>
        <p:nvPicPr>
          <p:cNvPr id="6" name="Picture 5">
            <a:extLst>
              <a:ext uri="{FF2B5EF4-FFF2-40B4-BE49-F238E27FC236}">
                <a16:creationId xmlns:a16="http://schemas.microsoft.com/office/drawing/2014/main" id="{CBB59AD2-E3DD-B28D-C1CE-24A41283BFD7}"/>
              </a:ext>
            </a:extLst>
          </p:cNvPr>
          <p:cNvPicPr>
            <a:picLocks noChangeAspect="1"/>
          </p:cNvPicPr>
          <p:nvPr/>
        </p:nvPicPr>
        <p:blipFill>
          <a:blip r:embed="rId4"/>
          <a:stretch>
            <a:fillRect/>
          </a:stretch>
        </p:blipFill>
        <p:spPr>
          <a:xfrm>
            <a:off x="4226134" y="4743001"/>
            <a:ext cx="1266825" cy="1800225"/>
          </a:xfrm>
          <a:prstGeom prst="rect">
            <a:avLst/>
          </a:prstGeom>
        </p:spPr>
      </p:pic>
      <p:pic>
        <p:nvPicPr>
          <p:cNvPr id="8" name="Picture 7">
            <a:extLst>
              <a:ext uri="{FF2B5EF4-FFF2-40B4-BE49-F238E27FC236}">
                <a16:creationId xmlns:a16="http://schemas.microsoft.com/office/drawing/2014/main" id="{86E76CCE-9343-FD3A-E0B3-E492436095F5}"/>
              </a:ext>
            </a:extLst>
          </p:cNvPr>
          <p:cNvPicPr>
            <a:picLocks noChangeAspect="1"/>
          </p:cNvPicPr>
          <p:nvPr/>
        </p:nvPicPr>
        <p:blipFill>
          <a:blip r:embed="rId5"/>
          <a:stretch>
            <a:fillRect/>
          </a:stretch>
        </p:blipFill>
        <p:spPr>
          <a:xfrm>
            <a:off x="6013690" y="4771036"/>
            <a:ext cx="1343564" cy="1744154"/>
          </a:xfrm>
          <a:prstGeom prst="rect">
            <a:avLst/>
          </a:prstGeom>
        </p:spPr>
      </p:pic>
      <p:pic>
        <p:nvPicPr>
          <p:cNvPr id="10" name="Picture 9" descr="A cover of a book&#10;&#10;AI-generated content may be incorrect.">
            <a:extLst>
              <a:ext uri="{FF2B5EF4-FFF2-40B4-BE49-F238E27FC236}">
                <a16:creationId xmlns:a16="http://schemas.microsoft.com/office/drawing/2014/main" id="{76CDEC06-31D5-216C-E840-D8AD8CB5766E}"/>
              </a:ext>
            </a:extLst>
          </p:cNvPr>
          <p:cNvPicPr>
            <a:picLocks noChangeAspect="1"/>
          </p:cNvPicPr>
          <p:nvPr/>
        </p:nvPicPr>
        <p:blipFill>
          <a:blip r:embed="rId6"/>
          <a:stretch>
            <a:fillRect/>
          </a:stretch>
        </p:blipFill>
        <p:spPr>
          <a:xfrm>
            <a:off x="7993145" y="4783381"/>
            <a:ext cx="1085850" cy="1744333"/>
          </a:xfrm>
          <a:prstGeom prst="rect">
            <a:avLst/>
          </a:prstGeom>
        </p:spPr>
      </p:pic>
      <p:pic>
        <p:nvPicPr>
          <p:cNvPr id="11" name="Picture 10">
            <a:extLst>
              <a:ext uri="{FF2B5EF4-FFF2-40B4-BE49-F238E27FC236}">
                <a16:creationId xmlns:a16="http://schemas.microsoft.com/office/drawing/2014/main" id="{B19F3C34-04C7-B9B4-58BF-22733F2A1123}"/>
              </a:ext>
            </a:extLst>
          </p:cNvPr>
          <p:cNvPicPr>
            <a:picLocks noChangeAspect="1"/>
          </p:cNvPicPr>
          <p:nvPr/>
        </p:nvPicPr>
        <p:blipFill>
          <a:blip r:embed="rId7"/>
          <a:stretch>
            <a:fillRect/>
          </a:stretch>
        </p:blipFill>
        <p:spPr>
          <a:xfrm>
            <a:off x="9754008" y="4798570"/>
            <a:ext cx="990600" cy="1718618"/>
          </a:xfrm>
          <a:prstGeom prst="rect">
            <a:avLst/>
          </a:prstGeom>
        </p:spPr>
      </p:pic>
    </p:spTree>
    <p:extLst>
      <p:ext uri="{BB962C8B-B14F-4D97-AF65-F5344CB8AC3E}">
        <p14:creationId xmlns:p14="http://schemas.microsoft.com/office/powerpoint/2010/main" val="204241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
                                            <p:txEl>
                                              <p:pRg st="0" end="0"/>
                                            </p:txEl>
                                          </p:spTgt>
                                        </p:tgtEl>
                                      </p:cBhvr>
                                    </p:animEffect>
                                    <p:set>
                                      <p:cBhvr>
                                        <p:cTn id="4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
                                            <p:txEl>
                                              <p:pRg st="1" end="1"/>
                                            </p:txEl>
                                          </p:spTgt>
                                        </p:tgtEl>
                                      </p:cBhvr>
                                    </p:animEffect>
                                    <p:set>
                                      <p:cBhvr>
                                        <p:cTn id="5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xEl>
                                              <p:pRg st="2" end="2"/>
                                            </p:txEl>
                                          </p:spTgt>
                                        </p:tgtEl>
                                      </p:cBhvr>
                                    </p:animEffect>
                                    <p:set>
                                      <p:cBhvr>
                                        <p:cTn id="5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
                                            <p:txEl>
                                              <p:pRg st="3" end="3"/>
                                            </p:txEl>
                                          </p:spTgt>
                                        </p:tgtEl>
                                      </p:cBhvr>
                                    </p:animEffect>
                                    <p:set>
                                      <p:cBhvr>
                                        <p:cTn id="6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E90D-F6D6-6043-9CBB-E5EF1658568E}"/>
              </a:ext>
            </a:extLst>
          </p:cNvPr>
          <p:cNvSpPr>
            <a:spLocks noGrp="1"/>
          </p:cNvSpPr>
          <p:nvPr>
            <p:ph type="ctrTitle"/>
          </p:nvPr>
        </p:nvSpPr>
        <p:spPr/>
        <p:txBody>
          <a:bodyPr/>
          <a:lstStyle/>
          <a:p>
            <a:r>
              <a:rPr lang="en-US"/>
              <a:t>Science</a:t>
            </a:r>
            <a:endParaRPr lang="en-US">
              <a:ln>
                <a:solidFill>
                  <a:prstClr val="black"/>
                </a:solidFill>
              </a:ln>
              <a:ea typeface="Calibri"/>
              <a:cs typeface="Calibri"/>
            </a:endParaRPr>
          </a:p>
        </p:txBody>
      </p:sp>
      <p:sp>
        <p:nvSpPr>
          <p:cNvPr id="3" name="Subtitle 2">
            <a:extLst>
              <a:ext uri="{FF2B5EF4-FFF2-40B4-BE49-F238E27FC236}">
                <a16:creationId xmlns:a16="http://schemas.microsoft.com/office/drawing/2014/main" id="{894A9568-7EAD-8494-91D9-D0486F0A55B4}"/>
              </a:ext>
            </a:extLst>
          </p:cNvPr>
          <p:cNvSpPr>
            <a:spLocks noGrp="1"/>
          </p:cNvSpPr>
          <p:nvPr>
            <p:ph type="subTitle" idx="1"/>
          </p:nvPr>
        </p:nvSpPr>
        <p:spPr/>
        <p:txBody>
          <a:bodyPr vert="horz" lIns="91440" tIns="45720" rIns="91440" bIns="45720" rtlCol="0" anchor="t">
            <a:normAutofit/>
          </a:bodyPr>
          <a:lstStyle/>
          <a:p>
            <a:endParaRPr lang="en-US">
              <a:ln>
                <a:solidFill>
                  <a:prstClr val="black"/>
                </a:solidFill>
              </a:ln>
              <a:ea typeface="Calibri"/>
              <a:cs typeface="Calibri"/>
            </a:endParaRPr>
          </a:p>
        </p:txBody>
      </p:sp>
    </p:spTree>
    <p:extLst>
      <p:ext uri="{BB962C8B-B14F-4D97-AF65-F5344CB8AC3E}">
        <p14:creationId xmlns:p14="http://schemas.microsoft.com/office/powerpoint/2010/main" val="3596783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27F5-B2BC-4464-8C9A-294F6D2FFA47}"/>
              </a:ext>
            </a:extLst>
          </p:cNvPr>
          <p:cNvSpPr>
            <a:spLocks noGrp="1"/>
          </p:cNvSpPr>
          <p:nvPr>
            <p:ph type="title"/>
          </p:nvPr>
        </p:nvSpPr>
        <p:spPr/>
        <p:txBody>
          <a:bodyPr anchor="ctr">
            <a:normAutofit/>
          </a:bodyPr>
          <a:lstStyle/>
          <a:p>
            <a:r>
              <a:rPr lang="en-US" b="1"/>
              <a:t>What makes good science revision?</a:t>
            </a:r>
            <a:endParaRPr lang="en-GB" b="1"/>
          </a:p>
        </p:txBody>
      </p:sp>
      <p:sp>
        <p:nvSpPr>
          <p:cNvPr id="5" name="Content Placeholder 4">
            <a:extLst>
              <a:ext uri="{FF2B5EF4-FFF2-40B4-BE49-F238E27FC236}">
                <a16:creationId xmlns:a16="http://schemas.microsoft.com/office/drawing/2014/main" id="{927DBD80-0C07-4BCA-BB5C-BDEE486CEA8F}"/>
              </a:ext>
            </a:extLst>
          </p:cNvPr>
          <p:cNvSpPr>
            <a:spLocks noGrp="1"/>
          </p:cNvSpPr>
          <p:nvPr>
            <p:ph sz="quarter" idx="13"/>
          </p:nvPr>
        </p:nvSpPr>
        <p:spPr>
          <a:solidFill>
            <a:schemeClr val="accent6"/>
          </a:solidFill>
        </p:spPr>
        <p:txBody>
          <a:bodyPr>
            <a:normAutofit/>
          </a:bodyPr>
          <a:lstStyle/>
          <a:p>
            <a:r>
              <a:rPr lang="en-US" sz="4000" b="1"/>
              <a:t>Science Revision</a:t>
            </a:r>
            <a:endParaRPr lang="en-GB" sz="4000" b="1"/>
          </a:p>
        </p:txBody>
      </p:sp>
      <p:pic>
        <p:nvPicPr>
          <p:cNvPr id="7" name="Picture 6" descr="A stop sign&#10;&#10;Description automatically generated">
            <a:extLst>
              <a:ext uri="{FF2B5EF4-FFF2-40B4-BE49-F238E27FC236}">
                <a16:creationId xmlns:a16="http://schemas.microsoft.com/office/drawing/2014/main" id="{8FE1501E-FA13-4E61-AB32-93433E025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096" y="3116062"/>
            <a:ext cx="2326979" cy="3185197"/>
          </a:xfrm>
          <a:prstGeom prst="rect">
            <a:avLst/>
          </a:prstGeom>
        </p:spPr>
      </p:pic>
      <p:sp>
        <p:nvSpPr>
          <p:cNvPr id="9" name="AutoShape 6" descr="https://euc-powerpoint.officeapps.live.com/pods/GetClipboardImage.ashx?Id=9489a2dc-34bb-409a-a3db-de3aeb7c2b03&amp;DC=GEU9&amp;pkey=e53207ff-83a3-40f7-a424-bd00ee6e3846&amp;wdwaccluster=GEU9">
            <a:extLst>
              <a:ext uri="{FF2B5EF4-FFF2-40B4-BE49-F238E27FC236}">
                <a16:creationId xmlns:a16="http://schemas.microsoft.com/office/drawing/2014/main" id="{6D84B017-5C99-4DE5-9035-52BDB4BABF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sp>
        <p:nvSpPr>
          <p:cNvPr id="8" name="Oval 7">
            <a:extLst>
              <a:ext uri="{FF2B5EF4-FFF2-40B4-BE49-F238E27FC236}">
                <a16:creationId xmlns:a16="http://schemas.microsoft.com/office/drawing/2014/main" id="{9DD4A230-BB8F-B709-A2DC-12D72539E98D}"/>
              </a:ext>
            </a:extLst>
          </p:cNvPr>
          <p:cNvSpPr/>
          <p:nvPr/>
        </p:nvSpPr>
        <p:spPr>
          <a:xfrm>
            <a:off x="7887699" y="3279397"/>
            <a:ext cx="2038350" cy="842962"/>
          </a:xfrm>
          <a:prstGeom prst="ellipse">
            <a:avLst/>
          </a:prstGeom>
          <a:solidFill>
            <a:srgbClr val="7030A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n>
                  <a:solidFill>
                    <a:prstClr val="black"/>
                  </a:solidFill>
                </a:ln>
                <a:solidFill>
                  <a:prstClr val="white"/>
                </a:solidFill>
                <a:latin typeface="Calibri" panose="020F0502020204030204"/>
              </a:rPr>
              <a:t>ACTIVE REVISION</a:t>
            </a:r>
            <a:endParaRPr lang="en-GB"/>
          </a:p>
        </p:txBody>
      </p:sp>
      <p:sp>
        <p:nvSpPr>
          <p:cNvPr id="11" name="TextBox 10">
            <a:extLst>
              <a:ext uri="{FF2B5EF4-FFF2-40B4-BE49-F238E27FC236}">
                <a16:creationId xmlns:a16="http://schemas.microsoft.com/office/drawing/2014/main" id="{CF1B5EA4-DF93-F797-F62C-919C5666D01A}"/>
              </a:ext>
            </a:extLst>
          </p:cNvPr>
          <p:cNvSpPr txBox="1"/>
          <p:nvPr/>
        </p:nvSpPr>
        <p:spPr>
          <a:xfrm>
            <a:off x="5666406" y="2152898"/>
            <a:ext cx="2534590" cy="707886"/>
          </a:xfrm>
          <a:prstGeom prst="rect">
            <a:avLst/>
          </a:prstGeom>
          <a:noFill/>
        </p:spPr>
        <p:txBody>
          <a:bodyPr wrap="square">
            <a:spAutoFit/>
          </a:bodyPr>
          <a:lstStyle/>
          <a:p>
            <a:r>
              <a:rPr kumimoji="0" lang="en-US" sz="2000" b="1" i="0" u="none" strike="noStrike" kern="1200" cap="none" spc="0" normalizeH="0" baseline="0" noProof="0">
                <a:ln>
                  <a:solidFill>
                    <a:prstClr val="black"/>
                  </a:solidFill>
                </a:ln>
                <a:solidFill>
                  <a:prstClr val="white"/>
                </a:solidFill>
                <a:effectLst/>
                <a:uLnTx/>
                <a:uFillTx/>
                <a:latin typeface="Calibri" panose="020F0502020204030204"/>
                <a:ea typeface="+mn-ea"/>
                <a:cs typeface="+mn-cs"/>
              </a:rPr>
              <a:t>Summarizing topic info into Mind Maps </a:t>
            </a:r>
            <a:endParaRPr lang="en-GB" sz="1200"/>
          </a:p>
        </p:txBody>
      </p:sp>
      <p:sp>
        <p:nvSpPr>
          <p:cNvPr id="12" name="TextBox 11">
            <a:extLst>
              <a:ext uri="{FF2B5EF4-FFF2-40B4-BE49-F238E27FC236}">
                <a16:creationId xmlns:a16="http://schemas.microsoft.com/office/drawing/2014/main" id="{F582EAC7-AECD-326B-E372-545E38080BF3}"/>
              </a:ext>
            </a:extLst>
          </p:cNvPr>
          <p:cNvSpPr txBox="1"/>
          <p:nvPr/>
        </p:nvSpPr>
        <p:spPr>
          <a:xfrm>
            <a:off x="7856787" y="1464953"/>
            <a:ext cx="1907675" cy="1015663"/>
          </a:xfrm>
          <a:prstGeom prst="rect">
            <a:avLst/>
          </a:prstGeom>
          <a:noFill/>
        </p:spPr>
        <p:txBody>
          <a:bodyPr wrap="square">
            <a:spAutoFit/>
          </a:bodyPr>
          <a:lstStyle/>
          <a:p>
            <a:pPr algn="ctr"/>
            <a:r>
              <a:rPr kumimoji="0" lang="en-US" sz="2000" b="1" i="0" u="none" strike="noStrike" kern="1200" cap="none" spc="0" normalizeH="0" baseline="0" noProof="0">
                <a:ln>
                  <a:solidFill>
                    <a:prstClr val="black"/>
                  </a:solidFill>
                </a:ln>
                <a:solidFill>
                  <a:prstClr val="white"/>
                </a:solidFill>
                <a:effectLst/>
                <a:uLnTx/>
                <a:uFillTx/>
                <a:latin typeface="Calibri" panose="020F0502020204030204"/>
                <a:ea typeface="+mn-ea"/>
                <a:cs typeface="+mn-cs"/>
              </a:rPr>
              <a:t>Blurting (writing everything you know)</a:t>
            </a:r>
            <a:endParaRPr lang="en-GB" sz="1200"/>
          </a:p>
        </p:txBody>
      </p:sp>
      <p:sp>
        <p:nvSpPr>
          <p:cNvPr id="13" name="TextBox 12">
            <a:extLst>
              <a:ext uri="{FF2B5EF4-FFF2-40B4-BE49-F238E27FC236}">
                <a16:creationId xmlns:a16="http://schemas.microsoft.com/office/drawing/2014/main" id="{12ADA699-9834-F763-194A-318246271683}"/>
              </a:ext>
            </a:extLst>
          </p:cNvPr>
          <p:cNvSpPr txBox="1"/>
          <p:nvPr/>
        </p:nvSpPr>
        <p:spPr>
          <a:xfrm>
            <a:off x="9829800" y="1972785"/>
            <a:ext cx="1907675" cy="707886"/>
          </a:xfrm>
          <a:prstGeom prst="rect">
            <a:avLst/>
          </a:prstGeom>
          <a:noFill/>
        </p:spPr>
        <p:txBody>
          <a:bodyPr wrap="square">
            <a:spAutoFit/>
          </a:bodyPr>
          <a:lstStyle/>
          <a:p>
            <a:pPr algn="ctr"/>
            <a:r>
              <a:rPr kumimoji="0" lang="en-US" sz="2000" b="1" i="0" u="none" strike="noStrike" kern="1200" cap="none" spc="0" normalizeH="0" baseline="0" noProof="0">
                <a:ln>
                  <a:solidFill>
                    <a:prstClr val="black"/>
                  </a:solidFill>
                </a:ln>
                <a:solidFill>
                  <a:prstClr val="white"/>
                </a:solidFill>
                <a:effectLst/>
                <a:uLnTx/>
                <a:uFillTx/>
                <a:latin typeface="Calibri" panose="020F0502020204030204"/>
                <a:ea typeface="+mn-ea"/>
                <a:cs typeface="+mn-cs"/>
              </a:rPr>
              <a:t>Active Recall (Questions)</a:t>
            </a:r>
            <a:endParaRPr lang="en-GB" sz="1200"/>
          </a:p>
        </p:txBody>
      </p:sp>
      <p:sp>
        <p:nvSpPr>
          <p:cNvPr id="14" name="TextBox 13">
            <a:extLst>
              <a:ext uri="{FF2B5EF4-FFF2-40B4-BE49-F238E27FC236}">
                <a16:creationId xmlns:a16="http://schemas.microsoft.com/office/drawing/2014/main" id="{68E935DC-DD3D-36CC-C61A-2E19F4B37185}"/>
              </a:ext>
            </a:extLst>
          </p:cNvPr>
          <p:cNvSpPr txBox="1"/>
          <p:nvPr/>
        </p:nvSpPr>
        <p:spPr>
          <a:xfrm>
            <a:off x="10715169" y="3232279"/>
            <a:ext cx="1304424" cy="707886"/>
          </a:xfrm>
          <a:prstGeom prst="rect">
            <a:avLst/>
          </a:prstGeom>
          <a:noFill/>
        </p:spPr>
        <p:txBody>
          <a:bodyPr wrap="square">
            <a:spAutoFit/>
          </a:bodyPr>
          <a:lstStyle/>
          <a:p>
            <a:pPr algn="ctr"/>
            <a:r>
              <a:rPr kumimoji="0" lang="en-US" sz="2000" b="1" i="0" u="none" strike="noStrike" kern="1200" cap="none" spc="0" normalizeH="0" baseline="0" noProof="0">
                <a:ln>
                  <a:solidFill>
                    <a:prstClr val="black"/>
                  </a:solidFill>
                </a:ln>
                <a:solidFill>
                  <a:prstClr val="white"/>
                </a:solidFill>
                <a:effectLst/>
                <a:uLnTx/>
                <a:uFillTx/>
                <a:latin typeface="Calibri" panose="020F0502020204030204"/>
                <a:ea typeface="+mn-ea"/>
                <a:cs typeface="+mn-cs"/>
              </a:rPr>
              <a:t>Past Paper Questions</a:t>
            </a:r>
            <a:endParaRPr lang="en-GB" sz="1200"/>
          </a:p>
        </p:txBody>
      </p:sp>
      <p:sp>
        <p:nvSpPr>
          <p:cNvPr id="15" name="TextBox 14">
            <a:extLst>
              <a:ext uri="{FF2B5EF4-FFF2-40B4-BE49-F238E27FC236}">
                <a16:creationId xmlns:a16="http://schemas.microsoft.com/office/drawing/2014/main" id="{76294B70-1D04-ABA3-9A5D-97FB9BCAB425}"/>
              </a:ext>
            </a:extLst>
          </p:cNvPr>
          <p:cNvSpPr txBox="1"/>
          <p:nvPr/>
        </p:nvSpPr>
        <p:spPr>
          <a:xfrm>
            <a:off x="10765953" y="4095682"/>
            <a:ext cx="1267295" cy="707886"/>
          </a:xfrm>
          <a:prstGeom prst="rect">
            <a:avLst/>
          </a:prstGeom>
          <a:noFill/>
        </p:spPr>
        <p:txBody>
          <a:bodyPr wrap="square">
            <a:spAutoFit/>
          </a:bodyPr>
          <a:lstStyle/>
          <a:p>
            <a:pPr algn="ctr"/>
            <a:r>
              <a:rPr kumimoji="0" lang="en-US" sz="2000" b="1" i="0" u="none" strike="noStrike" kern="1200" cap="none" spc="0" normalizeH="0" baseline="0" noProof="0">
                <a:ln>
                  <a:solidFill>
                    <a:prstClr val="black"/>
                  </a:solidFill>
                </a:ln>
                <a:solidFill>
                  <a:prstClr val="white"/>
                </a:solidFill>
                <a:effectLst/>
                <a:uLnTx/>
                <a:uFillTx/>
                <a:latin typeface="Calibri" panose="020F0502020204030204"/>
                <a:ea typeface="+mn-ea"/>
                <a:cs typeface="+mn-cs"/>
              </a:rPr>
              <a:t>Timed Questions</a:t>
            </a:r>
            <a:endParaRPr lang="en-GB" sz="1200"/>
          </a:p>
        </p:txBody>
      </p:sp>
      <p:sp>
        <p:nvSpPr>
          <p:cNvPr id="16" name="TextBox 15">
            <a:extLst>
              <a:ext uri="{FF2B5EF4-FFF2-40B4-BE49-F238E27FC236}">
                <a16:creationId xmlns:a16="http://schemas.microsoft.com/office/drawing/2014/main" id="{A9D48B9A-1363-C3F3-DEC6-099B98687E24}"/>
              </a:ext>
            </a:extLst>
          </p:cNvPr>
          <p:cNvSpPr txBox="1"/>
          <p:nvPr/>
        </p:nvSpPr>
        <p:spPr>
          <a:xfrm>
            <a:off x="9303631" y="4664241"/>
            <a:ext cx="1311273" cy="707886"/>
          </a:xfrm>
          <a:prstGeom prst="rect">
            <a:avLst/>
          </a:prstGeom>
          <a:noFill/>
        </p:spPr>
        <p:txBody>
          <a:bodyPr wrap="square">
            <a:spAutoFit/>
          </a:bodyPr>
          <a:lstStyle/>
          <a:p>
            <a:pPr algn="ctr"/>
            <a:r>
              <a:rPr kumimoji="0" lang="en-US" sz="2000" b="1" i="0" u="none" strike="noStrike" kern="1200" cap="none" spc="0" normalizeH="0" baseline="0" noProof="0">
                <a:ln>
                  <a:solidFill>
                    <a:prstClr val="black"/>
                  </a:solidFill>
                </a:ln>
                <a:solidFill>
                  <a:prstClr val="white"/>
                </a:solidFill>
                <a:effectLst/>
                <a:uLnTx/>
                <a:uFillTx/>
                <a:latin typeface="Calibri" panose="020F0502020204030204"/>
                <a:ea typeface="+mn-ea"/>
                <a:cs typeface="+mn-cs"/>
              </a:rPr>
              <a:t>Six Mark Questions</a:t>
            </a:r>
            <a:endParaRPr lang="en-GB" sz="1200"/>
          </a:p>
        </p:txBody>
      </p:sp>
      <p:sp>
        <p:nvSpPr>
          <p:cNvPr id="17" name="TextBox 16">
            <a:extLst>
              <a:ext uri="{FF2B5EF4-FFF2-40B4-BE49-F238E27FC236}">
                <a16:creationId xmlns:a16="http://schemas.microsoft.com/office/drawing/2014/main" id="{72F5B85A-4FC9-75E8-5244-E461417B07F8}"/>
              </a:ext>
            </a:extLst>
          </p:cNvPr>
          <p:cNvSpPr txBox="1"/>
          <p:nvPr/>
        </p:nvSpPr>
        <p:spPr>
          <a:xfrm>
            <a:off x="8107569" y="4689880"/>
            <a:ext cx="1173978" cy="707886"/>
          </a:xfrm>
          <a:prstGeom prst="rect">
            <a:avLst/>
          </a:prstGeom>
          <a:noFill/>
        </p:spPr>
        <p:txBody>
          <a:bodyPr wrap="square">
            <a:spAutoFit/>
          </a:bodyPr>
          <a:lstStyle/>
          <a:p>
            <a:pPr algn="ctr"/>
            <a:r>
              <a:rPr lang="en-US" sz="2000" b="1">
                <a:ln>
                  <a:solidFill>
                    <a:prstClr val="black"/>
                  </a:solidFill>
                </a:ln>
                <a:solidFill>
                  <a:prstClr val="white"/>
                </a:solidFill>
                <a:latin typeface="Calibri" panose="020F0502020204030204"/>
              </a:rPr>
              <a:t>Equation practice</a:t>
            </a:r>
            <a:endParaRPr lang="en-GB" sz="1200"/>
          </a:p>
        </p:txBody>
      </p:sp>
      <p:sp>
        <p:nvSpPr>
          <p:cNvPr id="18" name="TextBox 17">
            <a:extLst>
              <a:ext uri="{FF2B5EF4-FFF2-40B4-BE49-F238E27FC236}">
                <a16:creationId xmlns:a16="http://schemas.microsoft.com/office/drawing/2014/main" id="{B914AD6A-6CE2-30D1-91BB-AFC411731258}"/>
              </a:ext>
            </a:extLst>
          </p:cNvPr>
          <p:cNvSpPr txBox="1"/>
          <p:nvPr/>
        </p:nvSpPr>
        <p:spPr>
          <a:xfrm>
            <a:off x="5294562" y="3134324"/>
            <a:ext cx="1907675" cy="707886"/>
          </a:xfrm>
          <a:prstGeom prst="rect">
            <a:avLst/>
          </a:prstGeom>
          <a:noFill/>
        </p:spPr>
        <p:txBody>
          <a:bodyPr wrap="square">
            <a:spAutoFit/>
          </a:bodyPr>
          <a:lstStyle/>
          <a:p>
            <a:pPr algn="ctr"/>
            <a:r>
              <a:rPr lang="en-US" sz="2000" b="1">
                <a:ln>
                  <a:solidFill>
                    <a:prstClr val="black"/>
                  </a:solidFill>
                </a:ln>
                <a:solidFill>
                  <a:srgbClr val="FF0000"/>
                </a:solidFill>
                <a:latin typeface="Calibri" panose="020F0502020204030204"/>
              </a:rPr>
              <a:t>R</a:t>
            </a:r>
            <a:r>
              <a:rPr lang="en-US" sz="2000" b="1">
                <a:ln>
                  <a:solidFill>
                    <a:prstClr val="black"/>
                  </a:solidFill>
                </a:ln>
                <a:solidFill>
                  <a:schemeClr val="accent2"/>
                </a:solidFill>
                <a:latin typeface="Calibri" panose="020F0502020204030204"/>
              </a:rPr>
              <a:t>A</a:t>
            </a:r>
            <a:r>
              <a:rPr lang="en-US" sz="2000" b="1">
                <a:ln>
                  <a:solidFill>
                    <a:prstClr val="black"/>
                  </a:solidFill>
                </a:ln>
                <a:solidFill>
                  <a:schemeClr val="accent6"/>
                </a:solidFill>
                <a:latin typeface="Calibri" panose="020F0502020204030204"/>
              </a:rPr>
              <a:t>G</a:t>
            </a:r>
            <a:r>
              <a:rPr lang="en-US" sz="2000" b="1">
                <a:ln>
                  <a:solidFill>
                    <a:prstClr val="black"/>
                  </a:solidFill>
                </a:ln>
                <a:solidFill>
                  <a:prstClr val="white"/>
                </a:solidFill>
                <a:latin typeface="Calibri" panose="020F0502020204030204"/>
              </a:rPr>
              <a:t> the scheme of work</a:t>
            </a:r>
            <a:endParaRPr lang="en-GB" sz="1200"/>
          </a:p>
        </p:txBody>
      </p:sp>
      <p:sp>
        <p:nvSpPr>
          <p:cNvPr id="19" name="TextBox 18">
            <a:extLst>
              <a:ext uri="{FF2B5EF4-FFF2-40B4-BE49-F238E27FC236}">
                <a16:creationId xmlns:a16="http://schemas.microsoft.com/office/drawing/2014/main" id="{89C930D1-750F-1C7C-77F8-C2C2AED73388}"/>
              </a:ext>
            </a:extLst>
          </p:cNvPr>
          <p:cNvSpPr txBox="1"/>
          <p:nvPr/>
        </p:nvSpPr>
        <p:spPr>
          <a:xfrm>
            <a:off x="6722784" y="4669439"/>
            <a:ext cx="1306762" cy="707886"/>
          </a:xfrm>
          <a:prstGeom prst="rect">
            <a:avLst/>
          </a:prstGeom>
          <a:noFill/>
        </p:spPr>
        <p:txBody>
          <a:bodyPr wrap="square">
            <a:spAutoFit/>
          </a:bodyPr>
          <a:lstStyle/>
          <a:p>
            <a:pPr algn="ctr"/>
            <a:r>
              <a:rPr lang="en-US" sz="2000" b="1">
                <a:ln>
                  <a:solidFill>
                    <a:prstClr val="black"/>
                  </a:solidFill>
                </a:ln>
                <a:solidFill>
                  <a:prstClr val="white"/>
                </a:solidFill>
                <a:latin typeface="Calibri" panose="020F0502020204030204"/>
              </a:rPr>
              <a:t>Seneca Learning</a:t>
            </a:r>
            <a:endParaRPr lang="en-GB" sz="1200"/>
          </a:p>
        </p:txBody>
      </p:sp>
      <p:sp>
        <p:nvSpPr>
          <p:cNvPr id="20" name="TextBox 19">
            <a:extLst>
              <a:ext uri="{FF2B5EF4-FFF2-40B4-BE49-F238E27FC236}">
                <a16:creationId xmlns:a16="http://schemas.microsoft.com/office/drawing/2014/main" id="{E37FEE1B-0C55-9E48-0F59-423A6F632F52}"/>
              </a:ext>
            </a:extLst>
          </p:cNvPr>
          <p:cNvSpPr txBox="1"/>
          <p:nvPr/>
        </p:nvSpPr>
        <p:spPr>
          <a:xfrm>
            <a:off x="5458232" y="3885468"/>
            <a:ext cx="1242468" cy="1015663"/>
          </a:xfrm>
          <a:prstGeom prst="rect">
            <a:avLst/>
          </a:prstGeom>
          <a:noFill/>
        </p:spPr>
        <p:txBody>
          <a:bodyPr wrap="square">
            <a:spAutoFit/>
          </a:bodyPr>
          <a:lstStyle/>
          <a:p>
            <a:pPr algn="ctr"/>
            <a:r>
              <a:rPr lang="en-US" sz="2000" b="1">
                <a:ln>
                  <a:solidFill>
                    <a:prstClr val="black"/>
                  </a:solidFill>
                </a:ln>
                <a:solidFill>
                  <a:prstClr val="white"/>
                </a:solidFill>
                <a:latin typeface="Calibri" panose="020F0502020204030204"/>
              </a:rPr>
              <a:t>School Revision Sessions</a:t>
            </a:r>
            <a:endParaRPr lang="en-GB" sz="1200"/>
          </a:p>
        </p:txBody>
      </p:sp>
      <p:sp>
        <p:nvSpPr>
          <p:cNvPr id="24" name="Title 1">
            <a:extLst>
              <a:ext uri="{FF2B5EF4-FFF2-40B4-BE49-F238E27FC236}">
                <a16:creationId xmlns:a16="http://schemas.microsoft.com/office/drawing/2014/main" id="{C614DA90-347D-FCBD-257A-8C1D8CD8F6D8}"/>
              </a:ext>
            </a:extLst>
          </p:cNvPr>
          <p:cNvSpPr txBox="1">
            <a:spLocks/>
          </p:cNvSpPr>
          <p:nvPr/>
        </p:nvSpPr>
        <p:spPr>
          <a:xfrm>
            <a:off x="4953000" y="5532842"/>
            <a:ext cx="7144248" cy="529436"/>
          </a:xfrm>
          <a:prstGeom prst="rect">
            <a:avLst/>
          </a:prstGeom>
          <a:solidFill>
            <a:schemeClr val="accent2"/>
          </a:solidFill>
          <a:ln w="28575">
            <a:solidFill>
              <a:schemeClr val="tx1"/>
            </a:solidFill>
          </a:ln>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200" b="1" kern="1200">
                <a:ln>
                  <a:solidFill>
                    <a:schemeClr val="tx1"/>
                  </a:solidFill>
                </a:ln>
                <a:solidFill>
                  <a:schemeClr val="bg1"/>
                </a:solidFill>
                <a:latin typeface="+mj-lt"/>
                <a:ea typeface="+mj-ea"/>
                <a:cs typeface="+mj-cs"/>
              </a:defRPr>
            </a:lvl1pPr>
          </a:lstStyle>
          <a:p>
            <a:r>
              <a:rPr lang="en-US"/>
              <a:t>Start early and chunk topics over time</a:t>
            </a:r>
            <a:endParaRPr lang="en-GB"/>
          </a:p>
        </p:txBody>
      </p:sp>
      <p:cxnSp>
        <p:nvCxnSpPr>
          <p:cNvPr id="27" name="Straight Arrow Connector 26">
            <a:extLst>
              <a:ext uri="{FF2B5EF4-FFF2-40B4-BE49-F238E27FC236}">
                <a16:creationId xmlns:a16="http://schemas.microsoft.com/office/drawing/2014/main" id="{A5DEED5F-4B5B-52C4-BDB2-842649FAFB26}"/>
              </a:ext>
            </a:extLst>
          </p:cNvPr>
          <p:cNvCxnSpPr>
            <a:stCxn id="8" idx="1"/>
            <a:endCxn id="11" idx="2"/>
          </p:cNvCxnSpPr>
          <p:nvPr/>
        </p:nvCxnSpPr>
        <p:spPr>
          <a:xfrm flipH="1" flipV="1">
            <a:off x="6933701" y="2860784"/>
            <a:ext cx="1252507" cy="54206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7FB1F33-E69C-B315-4F28-E353EE59CE3B}"/>
              </a:ext>
            </a:extLst>
          </p:cNvPr>
          <p:cNvCxnSpPr>
            <a:cxnSpLocks/>
            <a:stCxn id="8" idx="2"/>
            <a:endCxn id="18" idx="3"/>
          </p:cNvCxnSpPr>
          <p:nvPr/>
        </p:nvCxnSpPr>
        <p:spPr>
          <a:xfrm flipH="1" flipV="1">
            <a:off x="7202237" y="3488267"/>
            <a:ext cx="685462" cy="2126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EE52F05-FA11-568E-E7BC-6D7D19B5A073}"/>
              </a:ext>
            </a:extLst>
          </p:cNvPr>
          <p:cNvCxnSpPr>
            <a:cxnSpLocks/>
            <a:stCxn id="8" idx="0"/>
            <a:endCxn id="12" idx="2"/>
          </p:cNvCxnSpPr>
          <p:nvPr/>
        </p:nvCxnSpPr>
        <p:spPr>
          <a:xfrm flipH="1" flipV="1">
            <a:off x="8810625" y="2480616"/>
            <a:ext cx="96249" cy="7987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56C6F747-6E98-33C6-E11A-B1E8710E091D}"/>
              </a:ext>
            </a:extLst>
          </p:cNvPr>
          <p:cNvCxnSpPr>
            <a:cxnSpLocks/>
            <a:stCxn id="8" idx="7"/>
            <a:endCxn id="13" idx="2"/>
          </p:cNvCxnSpPr>
          <p:nvPr/>
        </p:nvCxnSpPr>
        <p:spPr>
          <a:xfrm flipV="1">
            <a:off x="9627540" y="2680671"/>
            <a:ext cx="1156098" cy="7221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F63FDD9A-9252-FA1A-F7E5-AB2A8BF9DA4C}"/>
              </a:ext>
            </a:extLst>
          </p:cNvPr>
          <p:cNvCxnSpPr>
            <a:cxnSpLocks/>
            <a:stCxn id="8" idx="6"/>
            <a:endCxn id="14" idx="1"/>
          </p:cNvCxnSpPr>
          <p:nvPr/>
        </p:nvCxnSpPr>
        <p:spPr>
          <a:xfrm flipV="1">
            <a:off x="9926049" y="3586222"/>
            <a:ext cx="789120" cy="11465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0B5C1F23-C5C0-74AB-AED6-77D952680AC6}"/>
              </a:ext>
            </a:extLst>
          </p:cNvPr>
          <p:cNvCxnSpPr>
            <a:cxnSpLocks/>
            <a:stCxn id="8" idx="5"/>
            <a:endCxn id="15" idx="1"/>
          </p:cNvCxnSpPr>
          <p:nvPr/>
        </p:nvCxnSpPr>
        <p:spPr>
          <a:xfrm>
            <a:off x="9627540" y="3998910"/>
            <a:ext cx="1138413" cy="4507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9D52AF83-3C91-9947-76D9-4A9062123CA1}"/>
              </a:ext>
            </a:extLst>
          </p:cNvPr>
          <p:cNvCxnSpPr>
            <a:cxnSpLocks/>
            <a:stCxn id="8" idx="4"/>
            <a:endCxn id="16" idx="0"/>
          </p:cNvCxnSpPr>
          <p:nvPr/>
        </p:nvCxnSpPr>
        <p:spPr>
          <a:xfrm>
            <a:off x="8906874" y="4122359"/>
            <a:ext cx="1052394" cy="54188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F9A9025-05C5-6F25-54DE-4339E6A2C580}"/>
              </a:ext>
            </a:extLst>
          </p:cNvPr>
          <p:cNvCxnSpPr>
            <a:cxnSpLocks/>
            <a:stCxn id="8" idx="4"/>
            <a:endCxn id="17" idx="0"/>
          </p:cNvCxnSpPr>
          <p:nvPr/>
        </p:nvCxnSpPr>
        <p:spPr>
          <a:xfrm flipH="1">
            <a:off x="8694558" y="4122359"/>
            <a:ext cx="212316" cy="5675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C6107891-F369-F365-C762-A13EB8DFEC73}"/>
              </a:ext>
            </a:extLst>
          </p:cNvPr>
          <p:cNvCxnSpPr>
            <a:cxnSpLocks/>
            <a:stCxn id="8" idx="3"/>
            <a:endCxn id="19" idx="0"/>
          </p:cNvCxnSpPr>
          <p:nvPr/>
        </p:nvCxnSpPr>
        <p:spPr>
          <a:xfrm flipH="1">
            <a:off x="7376165" y="3998910"/>
            <a:ext cx="810043" cy="6705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F9EA32BE-6F33-2298-D215-D0F5A6522E1D}"/>
              </a:ext>
            </a:extLst>
          </p:cNvPr>
          <p:cNvCxnSpPr>
            <a:cxnSpLocks/>
            <a:stCxn id="8" idx="3"/>
            <a:endCxn id="20" idx="3"/>
          </p:cNvCxnSpPr>
          <p:nvPr/>
        </p:nvCxnSpPr>
        <p:spPr>
          <a:xfrm flipH="1">
            <a:off x="6700700" y="3998910"/>
            <a:ext cx="1485508" cy="39439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9" name="Rectangle 68">
            <a:extLst>
              <a:ext uri="{FF2B5EF4-FFF2-40B4-BE49-F238E27FC236}">
                <a16:creationId xmlns:a16="http://schemas.microsoft.com/office/drawing/2014/main" id="{220A1DBE-2787-614B-EE20-9779CBA903E0}"/>
              </a:ext>
            </a:extLst>
          </p:cNvPr>
          <p:cNvSpPr/>
          <p:nvPr/>
        </p:nvSpPr>
        <p:spPr>
          <a:xfrm>
            <a:off x="4953000" y="6181725"/>
            <a:ext cx="3011118" cy="29925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n>
                  <a:solidFill>
                    <a:prstClr val="black"/>
                  </a:solidFill>
                </a:ln>
                <a:solidFill>
                  <a:prstClr val="white"/>
                </a:solidFill>
                <a:latin typeface="Calibri" panose="020F0502020204030204"/>
              </a:rPr>
              <a:t>Revision</a:t>
            </a:r>
            <a:endParaRPr lang="en-GB"/>
          </a:p>
        </p:txBody>
      </p:sp>
      <p:sp>
        <p:nvSpPr>
          <p:cNvPr id="72" name="Rectangle 71">
            <a:extLst>
              <a:ext uri="{FF2B5EF4-FFF2-40B4-BE49-F238E27FC236}">
                <a16:creationId xmlns:a16="http://schemas.microsoft.com/office/drawing/2014/main" id="{2131C99F-8175-316F-BEF2-FBE6963BB19C}"/>
              </a:ext>
            </a:extLst>
          </p:cNvPr>
          <p:cNvSpPr/>
          <p:nvPr/>
        </p:nvSpPr>
        <p:spPr>
          <a:xfrm>
            <a:off x="7964118" y="6181725"/>
            <a:ext cx="561006" cy="29925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n>
                  <a:solidFill>
                    <a:prstClr val="black"/>
                  </a:solidFill>
                </a:ln>
                <a:solidFill>
                  <a:prstClr val="white"/>
                </a:solidFill>
                <a:latin typeface="Calibri" panose="020F0502020204030204"/>
              </a:rPr>
              <a:t>B</a:t>
            </a:r>
            <a:endParaRPr lang="en-GB"/>
          </a:p>
        </p:txBody>
      </p:sp>
      <p:sp>
        <p:nvSpPr>
          <p:cNvPr id="73" name="Rectangle 72">
            <a:extLst>
              <a:ext uri="{FF2B5EF4-FFF2-40B4-BE49-F238E27FC236}">
                <a16:creationId xmlns:a16="http://schemas.microsoft.com/office/drawing/2014/main" id="{30D67557-FFCD-BD9C-49B2-73739F6240F6}"/>
              </a:ext>
            </a:extLst>
          </p:cNvPr>
          <p:cNvSpPr/>
          <p:nvPr/>
        </p:nvSpPr>
        <p:spPr>
          <a:xfrm>
            <a:off x="8525124" y="6178648"/>
            <a:ext cx="3011118" cy="29925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n>
                  <a:solidFill>
                    <a:prstClr val="black"/>
                  </a:solidFill>
                </a:ln>
                <a:solidFill>
                  <a:prstClr val="white"/>
                </a:solidFill>
                <a:latin typeface="Calibri" panose="020F0502020204030204"/>
              </a:rPr>
              <a:t>Revision</a:t>
            </a:r>
            <a:endParaRPr lang="en-GB"/>
          </a:p>
        </p:txBody>
      </p:sp>
      <p:sp>
        <p:nvSpPr>
          <p:cNvPr id="74" name="Rectangle 73">
            <a:extLst>
              <a:ext uri="{FF2B5EF4-FFF2-40B4-BE49-F238E27FC236}">
                <a16:creationId xmlns:a16="http://schemas.microsoft.com/office/drawing/2014/main" id="{141078FF-D9AB-5D54-5E70-BD13402B8622}"/>
              </a:ext>
            </a:extLst>
          </p:cNvPr>
          <p:cNvSpPr/>
          <p:nvPr/>
        </p:nvSpPr>
        <p:spPr>
          <a:xfrm>
            <a:off x="11536242" y="6178648"/>
            <a:ext cx="561006" cy="29925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n>
                  <a:solidFill>
                    <a:prstClr val="black"/>
                  </a:solidFill>
                </a:ln>
                <a:solidFill>
                  <a:prstClr val="white"/>
                </a:solidFill>
                <a:latin typeface="Calibri" panose="020F0502020204030204"/>
              </a:rPr>
              <a:t>B</a:t>
            </a:r>
            <a:endParaRPr lang="en-GB"/>
          </a:p>
        </p:txBody>
      </p:sp>
      <p:sp>
        <p:nvSpPr>
          <p:cNvPr id="76" name="TextBox 75">
            <a:extLst>
              <a:ext uri="{FF2B5EF4-FFF2-40B4-BE49-F238E27FC236}">
                <a16:creationId xmlns:a16="http://schemas.microsoft.com/office/drawing/2014/main" id="{1D4C8DB9-5F13-3B38-DF60-29DE57BADC2E}"/>
              </a:ext>
            </a:extLst>
          </p:cNvPr>
          <p:cNvSpPr txBox="1"/>
          <p:nvPr/>
        </p:nvSpPr>
        <p:spPr>
          <a:xfrm>
            <a:off x="4099306" y="6143611"/>
            <a:ext cx="853694" cy="369332"/>
          </a:xfrm>
          <a:prstGeom prst="rect">
            <a:avLst/>
          </a:prstGeom>
          <a:noFill/>
        </p:spPr>
        <p:txBody>
          <a:bodyPr wrap="square">
            <a:spAutoFit/>
          </a:bodyPr>
          <a:lstStyle/>
          <a:p>
            <a:r>
              <a:rPr lang="en-US" sz="1800" b="1">
                <a:ln>
                  <a:solidFill>
                    <a:prstClr val="black"/>
                  </a:solidFill>
                </a:ln>
                <a:solidFill>
                  <a:prstClr val="white"/>
                </a:solidFill>
                <a:latin typeface="Calibri" panose="020F0502020204030204"/>
              </a:rPr>
              <a:t>1 Hour</a:t>
            </a:r>
            <a:endParaRPr lang="en-GB"/>
          </a:p>
        </p:txBody>
      </p:sp>
    </p:spTree>
    <p:extLst>
      <p:ext uri="{BB962C8B-B14F-4D97-AF65-F5344CB8AC3E}">
        <p14:creationId xmlns:p14="http://schemas.microsoft.com/office/powerpoint/2010/main" val="120850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P spid="14" grpId="0"/>
      <p:bldP spid="15" grpId="0"/>
      <p:bldP spid="16" grpId="0"/>
      <p:bldP spid="17" grpId="0"/>
      <p:bldP spid="18" grpId="0"/>
      <p:bldP spid="19" grpId="0"/>
      <p:bldP spid="20" grpId="0"/>
      <p:bldP spid="24" grpId="0" animBg="1"/>
      <p:bldP spid="69" grpId="0" animBg="1"/>
      <p:bldP spid="72" grpId="0" animBg="1"/>
      <p:bldP spid="73" grpId="0" animBg="1"/>
      <p:bldP spid="74" grpId="0" animBg="1"/>
      <p:bldP spid="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93B47-A791-B024-08BE-8C1F4FE2F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AC177-A197-A2F7-D78F-E103DA1FAA8A}"/>
              </a:ext>
            </a:extLst>
          </p:cNvPr>
          <p:cNvSpPr>
            <a:spLocks noGrp="1"/>
          </p:cNvSpPr>
          <p:nvPr>
            <p:ph type="title"/>
          </p:nvPr>
        </p:nvSpPr>
        <p:spPr/>
        <p:txBody>
          <a:bodyPr anchor="ctr">
            <a:normAutofit/>
          </a:bodyPr>
          <a:lstStyle/>
          <a:p>
            <a:r>
              <a:rPr lang="en-US" b="1"/>
              <a:t>What resources can be used?</a:t>
            </a:r>
            <a:endParaRPr lang="en-GB" b="1"/>
          </a:p>
        </p:txBody>
      </p:sp>
      <p:sp>
        <p:nvSpPr>
          <p:cNvPr id="3" name="Content Placeholder 2">
            <a:extLst>
              <a:ext uri="{FF2B5EF4-FFF2-40B4-BE49-F238E27FC236}">
                <a16:creationId xmlns:a16="http://schemas.microsoft.com/office/drawing/2014/main" id="{90400D24-7FE5-8D47-F0EA-853B3E9662FB}"/>
              </a:ext>
            </a:extLst>
          </p:cNvPr>
          <p:cNvSpPr>
            <a:spLocks noGrp="1"/>
          </p:cNvSpPr>
          <p:nvPr>
            <p:ph idx="1"/>
          </p:nvPr>
        </p:nvSpPr>
        <p:spPr>
          <a:xfrm>
            <a:off x="5183188" y="2190750"/>
            <a:ext cx="5180012" cy="4462211"/>
          </a:xfrm>
        </p:spPr>
        <p:txBody>
          <a:bodyPr anchor="t">
            <a:normAutofit fontScale="92500" lnSpcReduction="20000"/>
          </a:bodyPr>
          <a:lstStyle/>
          <a:p>
            <a:r>
              <a:rPr lang="en-US"/>
              <a:t>Edexcel Past Papers</a:t>
            </a:r>
          </a:p>
          <a:p>
            <a:r>
              <a:rPr lang="en-US"/>
              <a:t>Seneca Learning</a:t>
            </a:r>
          </a:p>
          <a:p>
            <a:r>
              <a:rPr lang="en-US"/>
              <a:t>BBC Bitesize</a:t>
            </a:r>
          </a:p>
          <a:p>
            <a:r>
              <a:rPr lang="en-US"/>
              <a:t>Physics and </a:t>
            </a:r>
            <a:r>
              <a:rPr lang="en-US" err="1"/>
              <a:t>Maths</a:t>
            </a:r>
            <a:r>
              <a:rPr lang="en-US"/>
              <a:t> Tutor</a:t>
            </a:r>
          </a:p>
          <a:p>
            <a:r>
              <a:rPr lang="en-US"/>
              <a:t>Isaac Physics</a:t>
            </a:r>
          </a:p>
          <a:p>
            <a:r>
              <a:rPr lang="en-US"/>
              <a:t>Bought revision guides</a:t>
            </a:r>
          </a:p>
          <a:p>
            <a:r>
              <a:rPr lang="en-US"/>
              <a:t>Hedingham Science Teams Revision Page</a:t>
            </a:r>
          </a:p>
          <a:p>
            <a:r>
              <a:rPr lang="en-US"/>
              <a:t>YouTube Revision Sessions</a:t>
            </a:r>
          </a:p>
          <a:p>
            <a:pPr lvl="1"/>
            <a:r>
              <a:rPr lang="en-US" err="1"/>
              <a:t>FreeScienceLessons</a:t>
            </a:r>
            <a:endParaRPr lang="en-US"/>
          </a:p>
          <a:p>
            <a:endParaRPr lang="en-US"/>
          </a:p>
        </p:txBody>
      </p:sp>
      <p:sp>
        <p:nvSpPr>
          <p:cNvPr id="5" name="Content Placeholder 4">
            <a:extLst>
              <a:ext uri="{FF2B5EF4-FFF2-40B4-BE49-F238E27FC236}">
                <a16:creationId xmlns:a16="http://schemas.microsoft.com/office/drawing/2014/main" id="{ECA0A479-C6EC-404D-6568-374E3A60352D}"/>
              </a:ext>
            </a:extLst>
          </p:cNvPr>
          <p:cNvSpPr>
            <a:spLocks noGrp="1"/>
          </p:cNvSpPr>
          <p:nvPr>
            <p:ph sz="quarter" idx="13"/>
          </p:nvPr>
        </p:nvSpPr>
        <p:spPr>
          <a:solidFill>
            <a:schemeClr val="accent6"/>
          </a:solidFill>
        </p:spPr>
        <p:txBody>
          <a:bodyPr>
            <a:normAutofit/>
          </a:bodyPr>
          <a:lstStyle/>
          <a:p>
            <a:r>
              <a:rPr lang="en-US" sz="4000" b="1"/>
              <a:t>Science Revision</a:t>
            </a:r>
            <a:endParaRPr lang="en-GB" sz="4000" b="1"/>
          </a:p>
        </p:txBody>
      </p:sp>
      <p:pic>
        <p:nvPicPr>
          <p:cNvPr id="7" name="Picture 6" descr="A stop sign&#10;&#10;Description automatically generated">
            <a:extLst>
              <a:ext uri="{FF2B5EF4-FFF2-40B4-BE49-F238E27FC236}">
                <a16:creationId xmlns:a16="http://schemas.microsoft.com/office/drawing/2014/main" id="{4982D040-B828-66A2-745D-FF40C0D0C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096" y="3116062"/>
            <a:ext cx="2326979" cy="3185197"/>
          </a:xfrm>
          <a:prstGeom prst="rect">
            <a:avLst/>
          </a:prstGeom>
        </p:spPr>
      </p:pic>
      <p:sp>
        <p:nvSpPr>
          <p:cNvPr id="9" name="AutoShape 6" descr="https://euc-powerpoint.officeapps.live.com/pods/GetClipboardImage.ashx?Id=9489a2dc-34bb-409a-a3db-de3aeb7c2b03&amp;DC=GEU9&amp;pkey=e53207ff-83a3-40f7-a424-bd00ee6e3846&amp;wdwaccluster=GEU9">
            <a:extLst>
              <a:ext uri="{FF2B5EF4-FFF2-40B4-BE49-F238E27FC236}">
                <a16:creationId xmlns:a16="http://schemas.microsoft.com/office/drawing/2014/main" id="{AD270733-D65C-FA3C-2669-6B682CACCF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6" name="Picture 5">
            <a:extLst>
              <a:ext uri="{FF2B5EF4-FFF2-40B4-BE49-F238E27FC236}">
                <a16:creationId xmlns:a16="http://schemas.microsoft.com/office/drawing/2014/main" id="{5A7B01EA-FB07-6844-F6CD-998D088355FE}"/>
              </a:ext>
            </a:extLst>
          </p:cNvPr>
          <p:cNvPicPr>
            <a:picLocks noChangeAspect="1"/>
          </p:cNvPicPr>
          <p:nvPr/>
        </p:nvPicPr>
        <p:blipFill>
          <a:blip r:embed="rId3"/>
          <a:stretch>
            <a:fillRect/>
          </a:stretch>
        </p:blipFill>
        <p:spPr>
          <a:xfrm>
            <a:off x="10536545" y="3966029"/>
            <a:ext cx="1549445" cy="814945"/>
          </a:xfrm>
          <a:prstGeom prst="rect">
            <a:avLst/>
          </a:prstGeom>
          <a:ln>
            <a:solidFill>
              <a:schemeClr val="tx1"/>
            </a:solidFill>
          </a:ln>
        </p:spPr>
      </p:pic>
      <p:pic>
        <p:nvPicPr>
          <p:cNvPr id="10" name="Picture 9">
            <a:extLst>
              <a:ext uri="{FF2B5EF4-FFF2-40B4-BE49-F238E27FC236}">
                <a16:creationId xmlns:a16="http://schemas.microsoft.com/office/drawing/2014/main" id="{A8327B5E-B05D-9676-7C94-1BDE0AC53E28}"/>
              </a:ext>
            </a:extLst>
          </p:cNvPr>
          <p:cNvPicPr>
            <a:picLocks noChangeAspect="1"/>
          </p:cNvPicPr>
          <p:nvPr/>
        </p:nvPicPr>
        <p:blipFill>
          <a:blip r:embed="rId4"/>
          <a:stretch>
            <a:fillRect/>
          </a:stretch>
        </p:blipFill>
        <p:spPr>
          <a:xfrm>
            <a:off x="10536545" y="2269785"/>
            <a:ext cx="1549445" cy="809585"/>
          </a:xfrm>
          <a:prstGeom prst="rect">
            <a:avLst/>
          </a:prstGeom>
          <a:ln>
            <a:solidFill>
              <a:schemeClr val="tx1"/>
            </a:solidFill>
          </a:ln>
        </p:spPr>
      </p:pic>
      <p:pic>
        <p:nvPicPr>
          <p:cNvPr id="12" name="Picture 11">
            <a:extLst>
              <a:ext uri="{FF2B5EF4-FFF2-40B4-BE49-F238E27FC236}">
                <a16:creationId xmlns:a16="http://schemas.microsoft.com/office/drawing/2014/main" id="{72E5AC51-CA99-F710-22B8-05032C4BBB4B}"/>
              </a:ext>
            </a:extLst>
          </p:cNvPr>
          <p:cNvPicPr>
            <a:picLocks noChangeAspect="1"/>
          </p:cNvPicPr>
          <p:nvPr/>
        </p:nvPicPr>
        <p:blipFill>
          <a:blip r:embed="rId5"/>
          <a:stretch>
            <a:fillRect/>
          </a:stretch>
        </p:blipFill>
        <p:spPr>
          <a:xfrm>
            <a:off x="10536545" y="3086011"/>
            <a:ext cx="1549445" cy="871563"/>
          </a:xfrm>
          <a:prstGeom prst="rect">
            <a:avLst/>
          </a:prstGeom>
          <a:ln>
            <a:solidFill>
              <a:schemeClr val="tx1"/>
            </a:solidFill>
          </a:ln>
        </p:spPr>
      </p:pic>
      <p:pic>
        <p:nvPicPr>
          <p:cNvPr id="13" name="Picture 12">
            <a:extLst>
              <a:ext uri="{FF2B5EF4-FFF2-40B4-BE49-F238E27FC236}">
                <a16:creationId xmlns:a16="http://schemas.microsoft.com/office/drawing/2014/main" id="{7F475B71-425E-0BC4-85E9-08E47F0E65AE}"/>
              </a:ext>
            </a:extLst>
          </p:cNvPr>
          <p:cNvPicPr>
            <a:picLocks noChangeAspect="1"/>
          </p:cNvPicPr>
          <p:nvPr/>
        </p:nvPicPr>
        <p:blipFill>
          <a:blip r:embed="rId6"/>
          <a:stretch>
            <a:fillRect/>
          </a:stretch>
        </p:blipFill>
        <p:spPr>
          <a:xfrm>
            <a:off x="10536544" y="5405913"/>
            <a:ext cx="1552098" cy="871563"/>
          </a:xfrm>
          <a:prstGeom prst="rect">
            <a:avLst/>
          </a:prstGeom>
          <a:ln>
            <a:solidFill>
              <a:schemeClr val="tx1"/>
            </a:solidFill>
          </a:ln>
        </p:spPr>
      </p:pic>
      <p:pic>
        <p:nvPicPr>
          <p:cNvPr id="14" name="Picture 13">
            <a:extLst>
              <a:ext uri="{FF2B5EF4-FFF2-40B4-BE49-F238E27FC236}">
                <a16:creationId xmlns:a16="http://schemas.microsoft.com/office/drawing/2014/main" id="{A4844D73-538E-77C9-EE21-19E60A162D56}"/>
              </a:ext>
            </a:extLst>
          </p:cNvPr>
          <p:cNvPicPr>
            <a:picLocks noChangeAspect="1"/>
          </p:cNvPicPr>
          <p:nvPr/>
        </p:nvPicPr>
        <p:blipFill>
          <a:blip r:embed="rId7"/>
          <a:stretch>
            <a:fillRect/>
          </a:stretch>
        </p:blipFill>
        <p:spPr>
          <a:xfrm>
            <a:off x="10536544" y="4789429"/>
            <a:ext cx="1549445" cy="616484"/>
          </a:xfrm>
          <a:prstGeom prst="rect">
            <a:avLst/>
          </a:prstGeom>
          <a:ln>
            <a:solidFill>
              <a:schemeClr val="tx1"/>
            </a:solidFill>
          </a:ln>
        </p:spPr>
      </p:pic>
      <p:grpSp>
        <p:nvGrpSpPr>
          <p:cNvPr id="24" name="Group 23">
            <a:extLst>
              <a:ext uri="{FF2B5EF4-FFF2-40B4-BE49-F238E27FC236}">
                <a16:creationId xmlns:a16="http://schemas.microsoft.com/office/drawing/2014/main" id="{B4C10308-122A-5F6C-7908-91C3767DFFB3}"/>
              </a:ext>
            </a:extLst>
          </p:cNvPr>
          <p:cNvGrpSpPr/>
          <p:nvPr/>
        </p:nvGrpSpPr>
        <p:grpSpPr>
          <a:xfrm>
            <a:off x="5251216" y="1229709"/>
            <a:ext cx="6834774" cy="872535"/>
            <a:chOff x="5251216" y="1105884"/>
            <a:chExt cx="6834774" cy="872535"/>
          </a:xfrm>
        </p:grpSpPr>
        <p:grpSp>
          <p:nvGrpSpPr>
            <p:cNvPr id="21" name="Group 20">
              <a:extLst>
                <a:ext uri="{FF2B5EF4-FFF2-40B4-BE49-F238E27FC236}">
                  <a16:creationId xmlns:a16="http://schemas.microsoft.com/office/drawing/2014/main" id="{3AA959B2-AAF5-029E-A005-63ECA441A3DE}"/>
                </a:ext>
              </a:extLst>
            </p:cNvPr>
            <p:cNvGrpSpPr/>
            <p:nvPr/>
          </p:nvGrpSpPr>
          <p:grpSpPr>
            <a:xfrm>
              <a:off x="5251216" y="1749274"/>
              <a:ext cx="6834774" cy="229145"/>
              <a:chOff x="-1350335" y="3116062"/>
              <a:chExt cx="5927976" cy="315579"/>
            </a:xfrm>
          </p:grpSpPr>
          <p:sp>
            <p:nvSpPr>
              <p:cNvPr id="15" name="Rectangle 14">
                <a:extLst>
                  <a:ext uri="{FF2B5EF4-FFF2-40B4-BE49-F238E27FC236}">
                    <a16:creationId xmlns:a16="http://schemas.microsoft.com/office/drawing/2014/main" id="{EABA496C-17E2-658E-7985-4F9CA8562887}"/>
                  </a:ext>
                </a:extLst>
              </p:cNvPr>
              <p:cNvSpPr/>
              <p:nvPr/>
            </p:nvSpPr>
            <p:spPr>
              <a:xfrm>
                <a:off x="-1350335" y="3116062"/>
                <a:ext cx="988828" cy="312938"/>
              </a:xfrm>
              <a:prstGeom prst="rect">
                <a:avLst/>
              </a:prstGeom>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0" lang="en-US" sz="2200" b="1" i="0" u="none" strike="noStrike" kern="1200" cap="none" spc="0" normalizeH="0" baseline="0" noProof="0">
                    <a:ln>
                      <a:solidFill>
                        <a:prstClr val="black"/>
                      </a:solidFill>
                    </a:ln>
                    <a:solidFill>
                      <a:prstClr val="white"/>
                    </a:solidFill>
                    <a:effectLst/>
                    <a:uLnTx/>
                    <a:uFillTx/>
                    <a:latin typeface="Calibri" panose="020F0502020204030204"/>
                    <a:ea typeface="+mn-ea"/>
                    <a:cs typeface="+mn-cs"/>
                  </a:rPr>
                  <a:t>BIO</a:t>
                </a:r>
                <a:endParaRPr lang="en-GB"/>
              </a:p>
            </p:txBody>
          </p:sp>
          <p:sp>
            <p:nvSpPr>
              <p:cNvPr id="16" name="Rectangle 15">
                <a:extLst>
                  <a:ext uri="{FF2B5EF4-FFF2-40B4-BE49-F238E27FC236}">
                    <a16:creationId xmlns:a16="http://schemas.microsoft.com/office/drawing/2014/main" id="{071084C9-276C-6EE7-C4BD-A5F9EDF9A1EC}"/>
                  </a:ext>
                </a:extLst>
              </p:cNvPr>
              <p:cNvSpPr/>
              <p:nvPr/>
            </p:nvSpPr>
            <p:spPr>
              <a:xfrm>
                <a:off x="-361507" y="3118703"/>
                <a:ext cx="988828" cy="312938"/>
              </a:xfrm>
              <a:prstGeom prst="rect">
                <a:avLst/>
              </a:prstGeom>
              <a:ln>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a:ln>
                      <a:solidFill>
                        <a:prstClr val="black"/>
                      </a:solidFill>
                    </a:ln>
                    <a:solidFill>
                      <a:prstClr val="white"/>
                    </a:solidFill>
                    <a:latin typeface="Calibri" panose="020F0502020204030204"/>
                  </a:rPr>
                  <a:t>BIO</a:t>
                </a:r>
                <a:endParaRPr lang="en-GB"/>
              </a:p>
            </p:txBody>
          </p:sp>
          <p:sp>
            <p:nvSpPr>
              <p:cNvPr id="17" name="Rectangle 16">
                <a:extLst>
                  <a:ext uri="{FF2B5EF4-FFF2-40B4-BE49-F238E27FC236}">
                    <a16:creationId xmlns:a16="http://schemas.microsoft.com/office/drawing/2014/main" id="{4519124D-DC1A-5BAC-2A05-336DF6D49AE6}"/>
                  </a:ext>
                </a:extLst>
              </p:cNvPr>
              <p:cNvSpPr/>
              <p:nvPr/>
            </p:nvSpPr>
            <p:spPr>
              <a:xfrm>
                <a:off x="627321" y="3116062"/>
                <a:ext cx="988828" cy="312938"/>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a:ln>
                      <a:solidFill>
                        <a:prstClr val="black"/>
                      </a:solidFill>
                    </a:ln>
                    <a:solidFill>
                      <a:prstClr val="white"/>
                    </a:solidFill>
                    <a:latin typeface="Calibri" panose="020F0502020204030204"/>
                  </a:rPr>
                  <a:t>CHEM</a:t>
                </a:r>
                <a:endParaRPr lang="en-GB"/>
              </a:p>
            </p:txBody>
          </p:sp>
          <p:sp>
            <p:nvSpPr>
              <p:cNvPr id="18" name="Rectangle 17">
                <a:extLst>
                  <a:ext uri="{FF2B5EF4-FFF2-40B4-BE49-F238E27FC236}">
                    <a16:creationId xmlns:a16="http://schemas.microsoft.com/office/drawing/2014/main" id="{5C3879D6-DB29-7221-1A7E-CFE01864897A}"/>
                  </a:ext>
                </a:extLst>
              </p:cNvPr>
              <p:cNvSpPr/>
              <p:nvPr/>
            </p:nvSpPr>
            <p:spPr>
              <a:xfrm>
                <a:off x="1613653" y="3116755"/>
                <a:ext cx="988828" cy="312938"/>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a:ln>
                      <a:solidFill>
                        <a:prstClr val="black"/>
                      </a:solidFill>
                    </a:ln>
                    <a:solidFill>
                      <a:prstClr val="white"/>
                    </a:solidFill>
                    <a:latin typeface="Calibri" panose="020F0502020204030204"/>
                  </a:rPr>
                  <a:t>CHEM</a:t>
                </a:r>
                <a:endParaRPr lang="en-GB"/>
              </a:p>
            </p:txBody>
          </p:sp>
          <p:sp>
            <p:nvSpPr>
              <p:cNvPr id="19" name="Rectangle 18">
                <a:extLst>
                  <a:ext uri="{FF2B5EF4-FFF2-40B4-BE49-F238E27FC236}">
                    <a16:creationId xmlns:a16="http://schemas.microsoft.com/office/drawing/2014/main" id="{5C5E4F01-BB5E-C06B-2193-E33ADB2824A3}"/>
                  </a:ext>
                </a:extLst>
              </p:cNvPr>
              <p:cNvSpPr/>
              <p:nvPr/>
            </p:nvSpPr>
            <p:spPr>
              <a:xfrm>
                <a:off x="2602481" y="3116062"/>
                <a:ext cx="988828" cy="312938"/>
              </a:xfrm>
              <a:prstGeom prst="rect">
                <a:avLst/>
              </a:prstGeom>
              <a:solidFill>
                <a:srgbClr val="7030A0"/>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a:ln>
                      <a:solidFill>
                        <a:prstClr val="black"/>
                      </a:solidFill>
                    </a:ln>
                    <a:solidFill>
                      <a:prstClr val="white"/>
                    </a:solidFill>
                    <a:latin typeface="Calibri" panose="020F0502020204030204"/>
                  </a:rPr>
                  <a:t>PHYS</a:t>
                </a:r>
                <a:endParaRPr lang="en-GB"/>
              </a:p>
            </p:txBody>
          </p:sp>
          <p:sp>
            <p:nvSpPr>
              <p:cNvPr id="20" name="Rectangle 19">
                <a:extLst>
                  <a:ext uri="{FF2B5EF4-FFF2-40B4-BE49-F238E27FC236}">
                    <a16:creationId xmlns:a16="http://schemas.microsoft.com/office/drawing/2014/main" id="{4EDCC674-20CD-187A-0ECE-F01009C99E24}"/>
                  </a:ext>
                </a:extLst>
              </p:cNvPr>
              <p:cNvSpPr/>
              <p:nvPr/>
            </p:nvSpPr>
            <p:spPr>
              <a:xfrm>
                <a:off x="3588813" y="3116062"/>
                <a:ext cx="988828" cy="312938"/>
              </a:xfrm>
              <a:prstGeom prst="rect">
                <a:avLst/>
              </a:prstGeom>
              <a:solidFill>
                <a:srgbClr val="7030A0"/>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a:ln>
                      <a:solidFill>
                        <a:prstClr val="black"/>
                      </a:solidFill>
                    </a:ln>
                    <a:solidFill>
                      <a:prstClr val="white"/>
                    </a:solidFill>
                    <a:latin typeface="Calibri" panose="020F0502020204030204"/>
                  </a:rPr>
                  <a:t>PHYS</a:t>
                </a:r>
                <a:endParaRPr lang="en-GB"/>
              </a:p>
            </p:txBody>
          </p:sp>
        </p:grpSp>
        <p:sp>
          <p:nvSpPr>
            <p:cNvPr id="22" name="Rectangle 21">
              <a:extLst>
                <a:ext uri="{FF2B5EF4-FFF2-40B4-BE49-F238E27FC236}">
                  <a16:creationId xmlns:a16="http://schemas.microsoft.com/office/drawing/2014/main" id="{3806F329-EBB3-6BE6-00F8-BC4FA49D52CF}"/>
                </a:ext>
              </a:extLst>
            </p:cNvPr>
            <p:cNvSpPr/>
            <p:nvPr/>
          </p:nvSpPr>
          <p:spPr>
            <a:xfrm>
              <a:off x="5251216" y="1428750"/>
              <a:ext cx="6834774" cy="319565"/>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200" b="1" i="0" u="none" strike="noStrike" kern="1200" cap="none" spc="0" normalizeH="0" baseline="0" noProof="0">
                  <a:ln>
                    <a:solidFill>
                      <a:prstClr val="black"/>
                    </a:solidFill>
                  </a:ln>
                  <a:solidFill>
                    <a:prstClr val="white"/>
                  </a:solidFill>
                  <a:effectLst/>
                  <a:uLnTx/>
                  <a:uFillTx/>
                  <a:latin typeface="Calibri" panose="020F0502020204030204"/>
                  <a:ea typeface="+mn-ea"/>
                  <a:cs typeface="+mn-cs"/>
                </a:rPr>
                <a:t>Foundation / Higher</a:t>
              </a:r>
              <a:endParaRPr lang="en-GB"/>
            </a:p>
          </p:txBody>
        </p:sp>
        <p:sp>
          <p:nvSpPr>
            <p:cNvPr id="23" name="Rectangle 22">
              <a:extLst>
                <a:ext uri="{FF2B5EF4-FFF2-40B4-BE49-F238E27FC236}">
                  <a16:creationId xmlns:a16="http://schemas.microsoft.com/office/drawing/2014/main" id="{21F7C8CC-925E-CD67-9EF6-61C23BCA67D4}"/>
                </a:ext>
              </a:extLst>
            </p:cNvPr>
            <p:cNvSpPr/>
            <p:nvPr/>
          </p:nvSpPr>
          <p:spPr>
            <a:xfrm>
              <a:off x="5251216" y="1105884"/>
              <a:ext cx="6834774" cy="31956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200" b="1" i="0" u="none" strike="noStrike" kern="1200" cap="none" spc="0" normalizeH="0" baseline="0" noProof="0">
                  <a:ln>
                    <a:solidFill>
                      <a:prstClr val="black"/>
                    </a:solidFill>
                  </a:ln>
                  <a:solidFill>
                    <a:prstClr val="white"/>
                  </a:solidFill>
                  <a:effectLst/>
                  <a:uLnTx/>
                  <a:uFillTx/>
                  <a:latin typeface="Calibri" panose="020F0502020204030204"/>
                  <a:ea typeface="+mn-ea"/>
                  <a:cs typeface="+mn-cs"/>
                </a:rPr>
                <a:t>Edexcel (Combined / Triple)</a:t>
              </a:r>
              <a:endParaRPr lang="en-GB"/>
            </a:p>
          </p:txBody>
        </p:sp>
      </p:grpSp>
    </p:spTree>
    <p:extLst>
      <p:ext uri="{BB962C8B-B14F-4D97-AF65-F5344CB8AC3E}">
        <p14:creationId xmlns:p14="http://schemas.microsoft.com/office/powerpoint/2010/main" val="347987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
                                            <p:txEl>
                                              <p:pRg st="0" end="0"/>
                                            </p:txEl>
                                          </p:spTgt>
                                        </p:tgtEl>
                                      </p:cBhvr>
                                    </p:animEffect>
                                    <p:set>
                                      <p:cBhvr>
                                        <p:cTn id="6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3">
                                            <p:txEl>
                                              <p:pRg st="1" end="1"/>
                                            </p:txEl>
                                          </p:spTgt>
                                        </p:tgtEl>
                                      </p:cBhvr>
                                    </p:animEffect>
                                    <p:set>
                                      <p:cBhvr>
                                        <p:cTn id="7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
                                            <p:txEl>
                                              <p:pRg st="2" end="2"/>
                                            </p:txEl>
                                          </p:spTgt>
                                        </p:tgtEl>
                                      </p:cBhvr>
                                    </p:animEffect>
                                    <p:set>
                                      <p:cBhvr>
                                        <p:cTn id="7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
                                            <p:txEl>
                                              <p:pRg st="3" end="3"/>
                                            </p:txEl>
                                          </p:spTgt>
                                        </p:tgtEl>
                                      </p:cBhvr>
                                    </p:animEffect>
                                    <p:set>
                                      <p:cBhvr>
                                        <p:cTn id="8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
                                            <p:txEl>
                                              <p:pRg st="4" end="4"/>
                                            </p:txEl>
                                          </p:spTgt>
                                        </p:tgtEl>
                                      </p:cBhvr>
                                    </p:animEffect>
                                    <p:set>
                                      <p:cBhvr>
                                        <p:cTn id="8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
                                            <p:txEl>
                                              <p:pRg st="5" end="5"/>
                                            </p:txEl>
                                          </p:spTgt>
                                        </p:tgtEl>
                                      </p:cBhvr>
                                    </p:animEffect>
                                    <p:set>
                                      <p:cBhvr>
                                        <p:cTn id="9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3">
                                            <p:txEl>
                                              <p:pRg st="6" end="6"/>
                                            </p:txEl>
                                          </p:spTgt>
                                        </p:tgtEl>
                                      </p:cBhvr>
                                    </p:animEffect>
                                    <p:set>
                                      <p:cBhvr>
                                        <p:cTn id="9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3">
                                            <p:txEl>
                                              <p:pRg st="7" end="7"/>
                                            </p:txEl>
                                          </p:spTgt>
                                        </p:tgtEl>
                                      </p:cBhvr>
                                    </p:animEffect>
                                    <p:set>
                                      <p:cBhvr>
                                        <p:cTn id="102"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3">
                                            <p:txEl>
                                              <p:pRg st="8" end="8"/>
                                            </p:txEl>
                                          </p:spTgt>
                                        </p:tgtEl>
                                      </p:cBhvr>
                                    </p:animEffect>
                                    <p:set>
                                      <p:cBhvr>
                                        <p:cTn id="107"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86C6-11A2-D006-F128-50F9DE824089}"/>
              </a:ext>
            </a:extLst>
          </p:cNvPr>
          <p:cNvSpPr>
            <a:spLocks noGrp="1"/>
          </p:cNvSpPr>
          <p:nvPr>
            <p:ph type="ctrTitle"/>
          </p:nvPr>
        </p:nvSpPr>
        <p:spPr/>
        <p:txBody>
          <a:bodyPr/>
          <a:lstStyle/>
          <a:p>
            <a:r>
              <a:rPr lang="en-US"/>
              <a:t>Mr. Hyde</a:t>
            </a:r>
            <a:endParaRPr lang="en-GB"/>
          </a:p>
        </p:txBody>
      </p:sp>
      <p:sp>
        <p:nvSpPr>
          <p:cNvPr id="3" name="Subtitle 2">
            <a:extLst>
              <a:ext uri="{FF2B5EF4-FFF2-40B4-BE49-F238E27FC236}">
                <a16:creationId xmlns:a16="http://schemas.microsoft.com/office/drawing/2014/main" id="{D150EA82-895B-CF60-E374-DDEDDFDC4795}"/>
              </a:ext>
            </a:extLst>
          </p:cNvPr>
          <p:cNvSpPr>
            <a:spLocks noGrp="1"/>
          </p:cNvSpPr>
          <p:nvPr>
            <p:ph type="subTitle" idx="1"/>
          </p:nvPr>
        </p:nvSpPr>
        <p:spPr/>
        <p:txBody>
          <a:bodyPr/>
          <a:lstStyle/>
          <a:p>
            <a:r>
              <a:rPr lang="en-US"/>
              <a:t>Head of Sixth Form</a:t>
            </a:r>
            <a:endParaRPr lang="en-GB"/>
          </a:p>
        </p:txBody>
      </p:sp>
    </p:spTree>
    <p:extLst>
      <p:ext uri="{BB962C8B-B14F-4D97-AF65-F5344CB8AC3E}">
        <p14:creationId xmlns:p14="http://schemas.microsoft.com/office/powerpoint/2010/main" val="127722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70CB-8254-97D8-2B29-57778B6CCC27}"/>
              </a:ext>
            </a:extLst>
          </p:cNvPr>
          <p:cNvSpPr>
            <a:spLocks noGrp="1"/>
          </p:cNvSpPr>
          <p:nvPr>
            <p:ph type="title"/>
          </p:nvPr>
        </p:nvSpPr>
        <p:spPr>
          <a:xfrm>
            <a:off x="838200" y="136525"/>
            <a:ext cx="10515600" cy="786753"/>
          </a:xfrm>
        </p:spPr>
        <p:txBody>
          <a:bodyPr anchor="ctr">
            <a:normAutofit/>
          </a:bodyPr>
          <a:lstStyle/>
          <a:p>
            <a:r>
              <a:rPr lang="en-US"/>
              <a:t>Hedingham Sixth Form</a:t>
            </a:r>
            <a:endParaRPr lang="en-GB"/>
          </a:p>
        </p:txBody>
      </p:sp>
      <p:sp>
        <p:nvSpPr>
          <p:cNvPr id="3" name="Content Placeholder 2">
            <a:extLst>
              <a:ext uri="{FF2B5EF4-FFF2-40B4-BE49-F238E27FC236}">
                <a16:creationId xmlns:a16="http://schemas.microsoft.com/office/drawing/2014/main" id="{D2A5DE6B-F599-95ED-3D56-B2B6AB745E40}"/>
              </a:ext>
            </a:extLst>
          </p:cNvPr>
          <p:cNvSpPr>
            <a:spLocks noGrp="1"/>
          </p:cNvSpPr>
          <p:nvPr>
            <p:ph sz="half" idx="1"/>
          </p:nvPr>
        </p:nvSpPr>
        <p:spPr>
          <a:xfrm>
            <a:off x="152400" y="1825624"/>
            <a:ext cx="5867400" cy="4585335"/>
          </a:xfrm>
        </p:spPr>
        <p:txBody>
          <a:bodyPr vert="horz" lIns="91440" tIns="45720" rIns="91440" bIns="45720" rtlCol="0" anchor="t">
            <a:normAutofit fontScale="92500" lnSpcReduction="10000"/>
          </a:bodyPr>
          <a:lstStyle/>
          <a:p>
            <a:r>
              <a:rPr lang="en-US" sz="2400"/>
              <a:t>What have we done so far</a:t>
            </a:r>
          </a:p>
          <a:p>
            <a:pPr lvl="1"/>
            <a:r>
              <a:rPr lang="en-US"/>
              <a:t>Taster Day</a:t>
            </a:r>
            <a:endParaRPr lang="en-US">
              <a:ln>
                <a:solidFill>
                  <a:prstClr val="black"/>
                </a:solidFill>
              </a:ln>
              <a:ea typeface="Calibri"/>
              <a:cs typeface="Calibri"/>
            </a:endParaRPr>
          </a:p>
          <a:p>
            <a:pPr lvl="1"/>
            <a:r>
              <a:rPr lang="en-US"/>
              <a:t>Subject Talks in assembly </a:t>
            </a:r>
            <a:endParaRPr lang="en-US">
              <a:ln>
                <a:solidFill>
                  <a:prstClr val="black"/>
                </a:solidFill>
              </a:ln>
              <a:ea typeface="Calibri"/>
              <a:cs typeface="Calibri"/>
            </a:endParaRPr>
          </a:p>
          <a:p>
            <a:pPr lvl="1"/>
            <a:r>
              <a:rPr lang="en-US"/>
              <a:t>Careers events </a:t>
            </a:r>
            <a:endParaRPr lang="en-US">
              <a:ln>
                <a:solidFill>
                  <a:prstClr val="black"/>
                </a:solidFill>
              </a:ln>
              <a:ea typeface="Calibri"/>
              <a:cs typeface="Calibri"/>
            </a:endParaRPr>
          </a:p>
          <a:p>
            <a:pPr lvl="1"/>
            <a:r>
              <a:rPr lang="en-US"/>
              <a:t>Headship elections (Next week) </a:t>
            </a:r>
            <a:endParaRPr lang="en-US">
              <a:ln>
                <a:solidFill>
                  <a:prstClr val="black"/>
                </a:solidFill>
              </a:ln>
              <a:ea typeface="Calibri"/>
              <a:cs typeface="Calibri"/>
            </a:endParaRPr>
          </a:p>
          <a:p>
            <a:r>
              <a:rPr lang="en-US" sz="2400"/>
              <a:t>What we are going to offer</a:t>
            </a:r>
            <a:endParaRPr lang="en-US" sz="2400">
              <a:ln>
                <a:solidFill>
                  <a:prstClr val="black"/>
                </a:solidFill>
              </a:ln>
              <a:ea typeface="Calibri"/>
              <a:cs typeface="Calibri"/>
            </a:endParaRPr>
          </a:p>
          <a:p>
            <a:pPr lvl="1"/>
            <a:r>
              <a:rPr lang="en-GB"/>
              <a:t>Printed prospectus </a:t>
            </a:r>
            <a:endParaRPr lang="en-GB">
              <a:ln>
                <a:solidFill>
                  <a:prstClr val="black"/>
                </a:solidFill>
              </a:ln>
              <a:ea typeface="Calibri"/>
              <a:cs typeface="Calibri"/>
            </a:endParaRPr>
          </a:p>
          <a:p>
            <a:pPr lvl="1"/>
            <a:r>
              <a:rPr lang="en-GB"/>
              <a:t>Open Evening (Thursday 13th November 6 – 8.00pm)</a:t>
            </a:r>
            <a:endParaRPr lang="en-GB">
              <a:ln>
                <a:solidFill>
                  <a:prstClr val="black"/>
                </a:solidFill>
              </a:ln>
              <a:ea typeface="Calibri"/>
              <a:cs typeface="Calibri"/>
            </a:endParaRPr>
          </a:p>
          <a:p>
            <a:pPr lvl="1"/>
            <a:r>
              <a:rPr lang="en-GB"/>
              <a:t>Subject marketplace </a:t>
            </a:r>
            <a:endParaRPr lang="en-GB">
              <a:ln>
                <a:solidFill>
                  <a:prstClr val="black"/>
                </a:solidFill>
              </a:ln>
              <a:ea typeface="Calibri"/>
              <a:cs typeface="Calibri"/>
            </a:endParaRPr>
          </a:p>
          <a:p>
            <a:pPr lvl="1"/>
            <a:r>
              <a:rPr lang="en-GB">
                <a:ln>
                  <a:solidFill>
                    <a:prstClr val="black"/>
                  </a:solidFill>
                </a:ln>
                <a:ea typeface="Calibri"/>
                <a:cs typeface="Calibri"/>
              </a:rPr>
              <a:t>Sixth Form Drop in Sessions</a:t>
            </a:r>
            <a:endParaRPr lang="en-GB"/>
          </a:p>
          <a:p>
            <a:pPr lvl="1"/>
            <a:r>
              <a:rPr lang="en-GB"/>
              <a:t>Applications and Interviews</a:t>
            </a:r>
            <a:endParaRPr lang="en-GB">
              <a:ln>
                <a:solidFill>
                  <a:prstClr val="black"/>
                </a:solidFill>
              </a:ln>
              <a:ea typeface="Calibri"/>
              <a:cs typeface="Calibri"/>
            </a:endParaRPr>
          </a:p>
          <a:p>
            <a:pPr lvl="1"/>
            <a:r>
              <a:rPr lang="en-GB"/>
              <a:t>Year 11 Taster Day (Summer Term)</a:t>
            </a:r>
            <a:endParaRPr lang="en-GB">
              <a:ln>
                <a:solidFill>
                  <a:prstClr val="black"/>
                </a:solidFill>
              </a:ln>
              <a:ea typeface="Calibri"/>
              <a:cs typeface="Calibri"/>
            </a:endParaRPr>
          </a:p>
          <a:p>
            <a:pPr marL="0" indent="0">
              <a:buNone/>
            </a:pPr>
            <a:endParaRPr lang="en-GB" sz="1800"/>
          </a:p>
        </p:txBody>
      </p:sp>
      <p:pic>
        <p:nvPicPr>
          <p:cNvPr id="4" name="Picture 3">
            <a:extLst>
              <a:ext uri="{FF2B5EF4-FFF2-40B4-BE49-F238E27FC236}">
                <a16:creationId xmlns:a16="http://schemas.microsoft.com/office/drawing/2014/main" id="{49386587-55F1-5B4E-82DE-6558DD9EB446}"/>
              </a:ext>
            </a:extLst>
          </p:cNvPr>
          <p:cNvPicPr>
            <a:picLocks noChangeAspect="1"/>
          </p:cNvPicPr>
          <p:nvPr/>
        </p:nvPicPr>
        <p:blipFill>
          <a:blip r:embed="rId2"/>
          <a:stretch>
            <a:fillRect/>
          </a:stretch>
        </p:blipFill>
        <p:spPr>
          <a:xfrm>
            <a:off x="6273631" y="1825625"/>
            <a:ext cx="4978738" cy="4351338"/>
          </a:xfrm>
          <a:prstGeom prst="rect">
            <a:avLst/>
          </a:prstGeom>
          <a:noFill/>
        </p:spPr>
      </p:pic>
    </p:spTree>
    <p:extLst>
      <p:ext uri="{BB962C8B-B14F-4D97-AF65-F5344CB8AC3E}">
        <p14:creationId xmlns:p14="http://schemas.microsoft.com/office/powerpoint/2010/main" val="3467078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4EA8-A1DF-5D94-EBB6-C4179A2CAE3C}"/>
              </a:ext>
            </a:extLst>
          </p:cNvPr>
          <p:cNvSpPr>
            <a:spLocks noGrp="1"/>
          </p:cNvSpPr>
          <p:nvPr>
            <p:ph type="title"/>
          </p:nvPr>
        </p:nvSpPr>
        <p:spPr/>
        <p:txBody>
          <a:bodyPr>
            <a:normAutofit/>
          </a:bodyPr>
          <a:lstStyle/>
          <a:p>
            <a:r>
              <a:rPr lang="en-US"/>
              <a:t>Hedingham Sixth Form Application Process</a:t>
            </a:r>
            <a:endParaRPr lang="en-GB"/>
          </a:p>
        </p:txBody>
      </p:sp>
      <p:sp>
        <p:nvSpPr>
          <p:cNvPr id="3" name="Content Placeholder 2">
            <a:extLst>
              <a:ext uri="{FF2B5EF4-FFF2-40B4-BE49-F238E27FC236}">
                <a16:creationId xmlns:a16="http://schemas.microsoft.com/office/drawing/2014/main" id="{E0752B69-76CC-7E06-250E-6C657396B10D}"/>
              </a:ext>
            </a:extLst>
          </p:cNvPr>
          <p:cNvSpPr>
            <a:spLocks noGrp="1"/>
          </p:cNvSpPr>
          <p:nvPr>
            <p:ph idx="1"/>
          </p:nvPr>
        </p:nvSpPr>
        <p:spPr/>
        <p:txBody>
          <a:bodyPr vert="horz" lIns="91440" tIns="45720" rIns="91440" bIns="45720" rtlCol="0" anchor="t">
            <a:normAutofit/>
          </a:bodyPr>
          <a:lstStyle/>
          <a:p>
            <a:r>
              <a:rPr lang="en-US"/>
              <a:t>Application process formally opens after Open Evening</a:t>
            </a:r>
          </a:p>
          <a:p>
            <a:pPr lvl="1"/>
            <a:r>
              <a:rPr lang="en-US" sz="2800"/>
              <a:t>(They can apply before!)</a:t>
            </a:r>
            <a:endParaRPr lang="en-US" sz="2800">
              <a:ln>
                <a:solidFill>
                  <a:prstClr val="black"/>
                </a:solidFill>
              </a:ln>
              <a:ea typeface="Calibri"/>
              <a:cs typeface="Calibri"/>
            </a:endParaRPr>
          </a:p>
          <a:p>
            <a:r>
              <a:rPr lang="en-US"/>
              <a:t>Interview process</a:t>
            </a:r>
            <a:endParaRPr lang="en-US">
              <a:ln>
                <a:solidFill>
                  <a:prstClr val="black"/>
                </a:solidFill>
              </a:ln>
              <a:ea typeface="Calibri"/>
              <a:cs typeface="Calibri"/>
            </a:endParaRPr>
          </a:p>
          <a:p>
            <a:pPr lvl="1"/>
            <a:r>
              <a:rPr lang="en-US" sz="2800"/>
              <a:t>December 2025 (Official date TBC) </a:t>
            </a:r>
            <a:endParaRPr lang="en-US" sz="2800">
              <a:ln>
                <a:solidFill>
                  <a:prstClr val="black"/>
                </a:solidFill>
              </a:ln>
              <a:ea typeface="Calibri"/>
              <a:cs typeface="Calibri"/>
            </a:endParaRPr>
          </a:p>
          <a:p>
            <a:r>
              <a:rPr lang="en-US"/>
              <a:t>Applications can change</a:t>
            </a:r>
            <a:endParaRPr lang="en-US">
              <a:ln>
                <a:solidFill>
                  <a:prstClr val="black"/>
                </a:solidFill>
              </a:ln>
              <a:ea typeface="Calibri"/>
              <a:cs typeface="Calibri"/>
            </a:endParaRPr>
          </a:p>
          <a:p>
            <a:pPr lvl="1"/>
            <a:r>
              <a:rPr lang="en-US" sz="2800"/>
              <a:t>Students can change options</a:t>
            </a:r>
            <a:endParaRPr lang="en-US" sz="2800">
              <a:ln>
                <a:solidFill>
                  <a:prstClr val="black"/>
                </a:solidFill>
              </a:ln>
              <a:ea typeface="Calibri"/>
              <a:cs typeface="Calibri"/>
            </a:endParaRPr>
          </a:p>
          <a:p>
            <a:r>
              <a:rPr lang="en-US"/>
              <a:t>Questions about subjects/Sixth Form in general </a:t>
            </a:r>
            <a:endParaRPr lang="en-US">
              <a:ln>
                <a:solidFill>
                  <a:prstClr val="black"/>
                </a:solidFill>
              </a:ln>
              <a:ea typeface="Calibri"/>
              <a:cs typeface="Calibri"/>
            </a:endParaRPr>
          </a:p>
          <a:p>
            <a:pPr marL="0" indent="0">
              <a:buNone/>
            </a:pPr>
            <a:endParaRPr lang="en-GB"/>
          </a:p>
        </p:txBody>
      </p:sp>
    </p:spTree>
    <p:extLst>
      <p:ext uri="{BB962C8B-B14F-4D97-AF65-F5344CB8AC3E}">
        <p14:creationId xmlns:p14="http://schemas.microsoft.com/office/powerpoint/2010/main" val="699258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D01B-DFF6-0BF7-62CD-5C724DEE9E32}"/>
              </a:ext>
            </a:extLst>
          </p:cNvPr>
          <p:cNvSpPr>
            <a:spLocks noGrp="1"/>
          </p:cNvSpPr>
          <p:nvPr>
            <p:ph type="ctrTitle"/>
          </p:nvPr>
        </p:nvSpPr>
        <p:spPr/>
        <p:txBody>
          <a:bodyPr/>
          <a:lstStyle/>
          <a:p>
            <a:r>
              <a:rPr lang="en-US"/>
              <a:t>Rewards and Wellbeing  </a:t>
            </a:r>
            <a:endParaRPr lang="en-GB"/>
          </a:p>
        </p:txBody>
      </p:sp>
      <p:sp>
        <p:nvSpPr>
          <p:cNvPr id="3" name="Subtitle 2">
            <a:extLst>
              <a:ext uri="{FF2B5EF4-FFF2-40B4-BE49-F238E27FC236}">
                <a16:creationId xmlns:a16="http://schemas.microsoft.com/office/drawing/2014/main" id="{880668F7-08C4-F2E3-E88C-E1E0DB9D6867}"/>
              </a:ext>
            </a:extLst>
          </p:cNvPr>
          <p:cNvSpPr>
            <a:spLocks noGrp="1"/>
          </p:cNvSpPr>
          <p:nvPr>
            <p:ph type="subTitle" idx="1"/>
          </p:nvPr>
        </p:nvSpPr>
        <p:spPr/>
        <p:txBody>
          <a:bodyPr/>
          <a:lstStyle/>
          <a:p>
            <a:r>
              <a:rPr lang="en-US"/>
              <a:t>Head of Year </a:t>
            </a:r>
            <a:endParaRPr lang="en-GB"/>
          </a:p>
        </p:txBody>
      </p:sp>
    </p:spTree>
    <p:extLst>
      <p:ext uri="{BB962C8B-B14F-4D97-AF65-F5344CB8AC3E}">
        <p14:creationId xmlns:p14="http://schemas.microsoft.com/office/powerpoint/2010/main" val="1207832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6C4-1FA3-FC44-A70F-E3FFA662E4D0}"/>
              </a:ext>
            </a:extLst>
          </p:cNvPr>
          <p:cNvSpPr>
            <a:spLocks noGrp="1"/>
          </p:cNvSpPr>
          <p:nvPr>
            <p:ph type="ctrTitle"/>
          </p:nvPr>
        </p:nvSpPr>
        <p:spPr>
          <a:xfrm>
            <a:off x="851395" y="88776"/>
            <a:ext cx="10489207" cy="781235"/>
          </a:xfrm>
        </p:spPr>
        <p:txBody>
          <a:bodyPr>
            <a:noAutofit/>
          </a:bodyPr>
          <a:lstStyle/>
          <a:p>
            <a:pPr fontAlgn="auto">
              <a:spcAft>
                <a:spcPts val="0"/>
              </a:spcAft>
              <a:defRPr/>
            </a:pPr>
            <a:r>
              <a:rPr lang="en-GB" sz="5400"/>
              <a:t>Year 11 Rewards Passport</a:t>
            </a:r>
          </a:p>
        </p:txBody>
      </p:sp>
      <p:pic>
        <p:nvPicPr>
          <p:cNvPr id="3075" name="Picture 3">
            <a:extLst>
              <a:ext uri="{FF2B5EF4-FFF2-40B4-BE49-F238E27FC236}">
                <a16:creationId xmlns:a16="http://schemas.microsoft.com/office/drawing/2014/main" id="{DE3B212C-3E1A-304F-4215-5E9DE9520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1100" y="5659438"/>
            <a:ext cx="6302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49174D95-4150-7775-1DCD-63E925165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5659438"/>
            <a:ext cx="6302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9F348E1-7EB9-8930-5305-611174D71D47}"/>
              </a:ext>
            </a:extLst>
          </p:cNvPr>
          <p:cNvPicPr>
            <a:picLocks noChangeAspect="1"/>
          </p:cNvPicPr>
          <p:nvPr/>
        </p:nvPicPr>
        <p:blipFill rotWithShape="1">
          <a:blip r:embed="rId3" cstate="print"/>
          <a:srcRect t="8387" b="60641"/>
          <a:stretch/>
        </p:blipFill>
        <p:spPr>
          <a:xfrm>
            <a:off x="2067737" y="4793940"/>
            <a:ext cx="8056526" cy="1672001"/>
          </a:xfrm>
          <a:prstGeom prst="rect">
            <a:avLst/>
          </a:prstGeom>
          <a:ln>
            <a:noFill/>
          </a:ln>
          <a:effectLst>
            <a:softEdge rad="112500"/>
          </a:effectLst>
        </p:spPr>
      </p:pic>
      <p:pic>
        <p:nvPicPr>
          <p:cNvPr id="6" name="Picture 5">
            <a:extLst>
              <a:ext uri="{FF2B5EF4-FFF2-40B4-BE49-F238E27FC236}">
                <a16:creationId xmlns:a16="http://schemas.microsoft.com/office/drawing/2014/main" id="{356BAFA5-A344-C680-FB7C-2CC3248753F2}"/>
              </a:ext>
            </a:extLst>
          </p:cNvPr>
          <p:cNvPicPr>
            <a:picLocks noChangeAspect="1"/>
          </p:cNvPicPr>
          <p:nvPr/>
        </p:nvPicPr>
        <p:blipFill>
          <a:blip r:embed="rId4"/>
          <a:stretch>
            <a:fillRect/>
          </a:stretch>
        </p:blipFill>
        <p:spPr>
          <a:xfrm>
            <a:off x="4220138" y="1397003"/>
            <a:ext cx="3751722" cy="3132182"/>
          </a:xfrm>
          <a:prstGeom prst="rect">
            <a:avLst/>
          </a:prstGeom>
          <a:ln>
            <a:noFill/>
          </a:ln>
          <a:effectLst>
            <a:softEdge rad="112500"/>
          </a:effectLst>
        </p:spPr>
      </p:pic>
      <p:pic>
        <p:nvPicPr>
          <p:cNvPr id="3079" name="Picture 7" descr="A stop sign&#10;&#10;Description automatically generated">
            <a:extLst>
              <a:ext uri="{FF2B5EF4-FFF2-40B4-BE49-F238E27FC236}">
                <a16:creationId xmlns:a16="http://schemas.microsoft.com/office/drawing/2014/main" id="{4DE1BC73-5933-6207-E216-258C5E039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3988" y="1484313"/>
            <a:ext cx="2160587"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A stop sign&#10;&#10;Description automatically generated">
            <a:extLst>
              <a:ext uri="{FF2B5EF4-FFF2-40B4-BE49-F238E27FC236}">
                <a16:creationId xmlns:a16="http://schemas.microsoft.com/office/drawing/2014/main" id="{713417A5-5116-E8B5-A813-B5C9620E4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25" y="1484313"/>
            <a:ext cx="21605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3347-E393-EC8E-4B89-C8252CCCF60A}"/>
              </a:ext>
            </a:extLst>
          </p:cNvPr>
          <p:cNvSpPr>
            <a:spLocks noGrp="1"/>
          </p:cNvSpPr>
          <p:nvPr>
            <p:ph type="title"/>
          </p:nvPr>
        </p:nvSpPr>
        <p:spPr/>
        <p:txBody>
          <a:bodyPr/>
          <a:lstStyle/>
          <a:p>
            <a:pPr fontAlgn="auto">
              <a:spcAft>
                <a:spcPts val="0"/>
              </a:spcAft>
              <a:defRPr/>
            </a:pPr>
            <a:r>
              <a:rPr lang="en-GB"/>
              <a:t>The Rewards</a:t>
            </a:r>
          </a:p>
        </p:txBody>
      </p:sp>
      <p:sp>
        <p:nvSpPr>
          <p:cNvPr id="3" name="Content Placeholder 2">
            <a:extLst>
              <a:ext uri="{FF2B5EF4-FFF2-40B4-BE49-F238E27FC236}">
                <a16:creationId xmlns:a16="http://schemas.microsoft.com/office/drawing/2014/main" id="{F88A699E-F18D-F092-3708-1D16A6E73E9B}"/>
              </a:ext>
            </a:extLst>
          </p:cNvPr>
          <p:cNvSpPr>
            <a:spLocks noGrp="1"/>
          </p:cNvSpPr>
          <p:nvPr>
            <p:ph idx="1"/>
          </p:nvPr>
        </p:nvSpPr>
        <p:spPr>
          <a:xfrm>
            <a:off x="219321" y="1599303"/>
            <a:ext cx="8632850" cy="4783169"/>
          </a:xfrm>
        </p:spPr>
        <p:txBody>
          <a:bodyPr anchor="ctr">
            <a:normAutofit fontScale="92500" lnSpcReduction="20000"/>
          </a:bodyPr>
          <a:lstStyle/>
          <a:p>
            <a:pPr fontAlgn="auto">
              <a:spcAft>
                <a:spcPts val="0"/>
              </a:spcAft>
              <a:defRPr/>
            </a:pPr>
            <a:r>
              <a:rPr lang="en-GB" sz="4000"/>
              <a:t>Each term you will be working towards a different Year 11 reward.</a:t>
            </a:r>
          </a:p>
          <a:p>
            <a:pPr fontAlgn="auto">
              <a:spcAft>
                <a:spcPts val="0"/>
              </a:spcAft>
              <a:defRPr/>
            </a:pPr>
            <a:r>
              <a:rPr lang="en-GB" sz="4000"/>
              <a:t>The reward will take place in the following half term.</a:t>
            </a:r>
          </a:p>
          <a:p>
            <a:pPr lvl="1" fontAlgn="auto">
              <a:spcAft>
                <a:spcPts val="0"/>
              </a:spcAft>
              <a:defRPr/>
            </a:pPr>
            <a:r>
              <a:rPr lang="en-GB" sz="3600"/>
              <a:t>Autumn Term – Dress Up Day </a:t>
            </a:r>
          </a:p>
          <a:p>
            <a:pPr lvl="1" fontAlgn="auto">
              <a:spcAft>
                <a:spcPts val="0"/>
              </a:spcAft>
              <a:defRPr/>
            </a:pPr>
            <a:r>
              <a:rPr lang="en-GB" sz="3600"/>
              <a:t>Spring Term – Thorpe Park</a:t>
            </a:r>
          </a:p>
          <a:p>
            <a:pPr lvl="1" fontAlgn="auto">
              <a:spcAft>
                <a:spcPts val="0"/>
              </a:spcAft>
              <a:defRPr/>
            </a:pPr>
            <a:r>
              <a:rPr lang="en-GB" sz="3600"/>
              <a:t>Summer Term – Prize Draw </a:t>
            </a:r>
          </a:p>
          <a:p>
            <a:pPr fontAlgn="auto">
              <a:spcAft>
                <a:spcPts val="0"/>
              </a:spcAft>
              <a:defRPr/>
            </a:pPr>
            <a:r>
              <a:rPr lang="en-GB" sz="4000"/>
              <a:t>Attendance to Prom will be depending on overall behaviour, rather than credits alone</a:t>
            </a:r>
          </a:p>
        </p:txBody>
      </p:sp>
      <p:pic>
        <p:nvPicPr>
          <p:cNvPr id="5" name="Picture 4">
            <a:extLst>
              <a:ext uri="{FF2B5EF4-FFF2-40B4-BE49-F238E27FC236}">
                <a16:creationId xmlns:a16="http://schemas.microsoft.com/office/drawing/2014/main" id="{8392BB96-B878-122A-B4CC-586B3736B4C1}"/>
              </a:ext>
            </a:extLst>
          </p:cNvPr>
          <p:cNvPicPr>
            <a:picLocks noChangeAspect="1"/>
          </p:cNvPicPr>
          <p:nvPr/>
        </p:nvPicPr>
        <p:blipFill>
          <a:blip r:embed="rId2"/>
          <a:stretch>
            <a:fillRect/>
          </a:stretch>
        </p:blipFill>
        <p:spPr>
          <a:xfrm>
            <a:off x="9173171" y="1424168"/>
            <a:ext cx="2558683" cy="2136155"/>
          </a:xfrm>
          <a:prstGeom prst="rect">
            <a:avLst/>
          </a:prstGeom>
          <a:ln>
            <a:noFill/>
          </a:ln>
          <a:effectLst>
            <a:softEdge rad="112500"/>
          </a:effectLst>
        </p:spPr>
      </p:pic>
      <p:pic>
        <p:nvPicPr>
          <p:cNvPr id="9221" name="Picture 6" descr="A stop sign&#10;&#10;Description automatically generated">
            <a:extLst>
              <a:ext uri="{FF2B5EF4-FFF2-40B4-BE49-F238E27FC236}">
                <a16:creationId xmlns:a16="http://schemas.microsoft.com/office/drawing/2014/main" id="{657E5641-6BD4-46E9-12D5-E1D29E761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725" y="3841750"/>
            <a:ext cx="16843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A9BA0-0FE3-46E0-D8E6-99B8CCFAAD1D}"/>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A30283C3-52DE-CA6D-DB46-90D75EC47E1B}"/>
              </a:ext>
            </a:extLst>
          </p:cNvPr>
          <p:cNvSpPr txBox="1">
            <a:spLocks/>
          </p:cNvSpPr>
          <p:nvPr/>
        </p:nvSpPr>
        <p:spPr>
          <a:xfrm>
            <a:off x="838200" y="18256"/>
            <a:ext cx="10515600" cy="922778"/>
          </a:xfrm>
          <a:prstGeom prst="rect">
            <a:avLst/>
          </a:prstGeom>
          <a:solidFill>
            <a:srgbClr val="083F88"/>
          </a:solidFill>
          <a:ln w="28575">
            <a:solidFill>
              <a:schemeClr val="accent4"/>
            </a:solidFill>
          </a:ln>
        </p:spPr>
        <p:txBody>
          <a:bodyPr vert="horz" lIns="91440" tIns="45720" rIns="91440" bIns="45720" rtlCol="0" anchor="ctr">
            <a:normAutofit/>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600"/>
              </a:spcAft>
            </a:pPr>
            <a:r>
              <a:rPr lang="en-US" sz="4400" b="1">
                <a:ln>
                  <a:solidFill>
                    <a:schemeClr val="tx1"/>
                  </a:solidFill>
                </a:ln>
                <a:solidFill>
                  <a:schemeClr val="bg1"/>
                </a:solidFill>
                <a:latin typeface="Calibri"/>
                <a:ea typeface="Calibri"/>
                <a:cs typeface="Calibri"/>
              </a:rPr>
              <a:t>Impact on Academic Performance</a:t>
            </a:r>
            <a:endParaRPr lang="en-US">
              <a:solidFill>
                <a:schemeClr val="bg1"/>
              </a:solidFill>
            </a:endParaRPr>
          </a:p>
        </p:txBody>
      </p:sp>
      <p:sp>
        <p:nvSpPr>
          <p:cNvPr id="2" name="TextBox 1">
            <a:extLst>
              <a:ext uri="{FF2B5EF4-FFF2-40B4-BE49-F238E27FC236}">
                <a16:creationId xmlns:a16="http://schemas.microsoft.com/office/drawing/2014/main" id="{5762A8DF-7CC8-A450-506F-847B0842B27B}"/>
              </a:ext>
            </a:extLst>
          </p:cNvPr>
          <p:cNvSpPr txBox="1"/>
          <p:nvPr/>
        </p:nvSpPr>
        <p:spPr>
          <a:xfrm>
            <a:off x="168876" y="1393794"/>
            <a:ext cx="11843951" cy="4783169"/>
          </a:xfrm>
          <a:prstGeom prst="rect">
            <a:avLst/>
          </a:prstGeom>
        </p:spPr>
        <p:txBody>
          <a:bodyPr vert="horz" lIns="91440" tIns="45720" rIns="91440" bIns="45720" rtlCol="0" anchor="t">
            <a:noAutofit/>
          </a:bodyPr>
          <a:lstStyle/>
          <a:p>
            <a:pPr marL="457200" indent="-457200">
              <a:buFont typeface="Arial"/>
              <a:buChar char="•"/>
            </a:pPr>
            <a:r>
              <a:rPr lang="en-US" sz="3200" b="1" u="sng">
                <a:ln>
                  <a:solidFill>
                    <a:prstClr val="black"/>
                  </a:solidFill>
                </a:ln>
                <a:solidFill>
                  <a:schemeClr val="bg1"/>
                </a:solidFill>
                <a:latin typeface="Calibri"/>
                <a:ea typeface="+mn-lt"/>
                <a:cs typeface="+mn-lt"/>
              </a:rPr>
              <a:t>Increased Motivation:</a:t>
            </a:r>
            <a:r>
              <a:rPr lang="en-US" sz="3200" b="1">
                <a:ln>
                  <a:solidFill>
                    <a:prstClr val="black"/>
                  </a:solidFill>
                </a:ln>
                <a:solidFill>
                  <a:schemeClr val="bg1"/>
                </a:solidFill>
                <a:latin typeface="Calibri"/>
                <a:ea typeface="+mn-lt"/>
                <a:cs typeface="+mn-lt"/>
              </a:rPr>
              <a:t> </a:t>
            </a:r>
            <a:r>
              <a:rPr lang="en-US" sz="3200">
                <a:ln>
                  <a:solidFill>
                    <a:prstClr val="black"/>
                  </a:solidFill>
                </a:ln>
                <a:solidFill>
                  <a:schemeClr val="bg1"/>
                </a:solidFill>
                <a:latin typeface="Calibri"/>
                <a:ea typeface="+mn-lt"/>
                <a:cs typeface="+mn-lt"/>
              </a:rPr>
              <a:t>Parental encouragement and involvement can make a substantial difference in a student's motivation to work hard and cope with the academic demands of exams. </a:t>
            </a:r>
            <a:endParaRPr lang="en-US" sz="3200">
              <a:solidFill>
                <a:schemeClr val="bg1"/>
              </a:solidFill>
              <a:latin typeface="Calibri"/>
              <a:ea typeface="Calibri"/>
              <a:cs typeface="Calibri"/>
            </a:endParaRPr>
          </a:p>
          <a:p>
            <a:pPr marL="457200" indent="-457200">
              <a:buFont typeface="Arial"/>
              <a:buChar char="•"/>
            </a:pPr>
            <a:r>
              <a:rPr lang="en-US" sz="3200" b="1" u="sng">
                <a:ln>
                  <a:solidFill>
                    <a:prstClr val="black"/>
                  </a:solidFill>
                </a:ln>
                <a:solidFill>
                  <a:schemeClr val="bg1"/>
                </a:solidFill>
                <a:latin typeface="Calibri"/>
                <a:ea typeface="+mn-lt"/>
                <a:cs typeface="+mn-lt"/>
              </a:rPr>
              <a:t>Higher Achievement</a:t>
            </a:r>
            <a:r>
              <a:rPr lang="en-US" sz="3200" b="1">
                <a:ln>
                  <a:solidFill>
                    <a:prstClr val="black"/>
                  </a:solidFill>
                </a:ln>
                <a:solidFill>
                  <a:schemeClr val="bg1"/>
                </a:solidFill>
                <a:latin typeface="Calibri"/>
                <a:ea typeface="+mn-lt"/>
                <a:cs typeface="+mn-lt"/>
              </a:rPr>
              <a:t>: </a:t>
            </a:r>
            <a:r>
              <a:rPr lang="en-US" sz="3200">
                <a:ln>
                  <a:solidFill>
                    <a:prstClr val="black"/>
                  </a:solidFill>
                </a:ln>
                <a:solidFill>
                  <a:schemeClr val="bg1"/>
                </a:solidFill>
                <a:latin typeface="Calibri"/>
                <a:ea typeface="+mn-lt"/>
                <a:cs typeface="+mn-lt"/>
              </a:rPr>
              <a:t>Research shows that parental support is a powerful factor in academic success, with studies indicating it's more influential than social class. </a:t>
            </a:r>
            <a:endParaRPr lang="en-US" sz="3200">
              <a:solidFill>
                <a:schemeClr val="bg1"/>
              </a:solidFill>
              <a:latin typeface="Calibri"/>
              <a:ea typeface="Calibri"/>
              <a:cs typeface="Calibri"/>
            </a:endParaRPr>
          </a:p>
          <a:p>
            <a:pPr marL="457200" indent="-457200">
              <a:buFont typeface="Arial"/>
              <a:buChar char="•"/>
            </a:pPr>
            <a:r>
              <a:rPr lang="en-US" sz="3200" b="1" u="sng">
                <a:ln>
                  <a:solidFill>
                    <a:prstClr val="black"/>
                  </a:solidFill>
                </a:ln>
                <a:solidFill>
                  <a:schemeClr val="bg1"/>
                </a:solidFill>
                <a:latin typeface="Calibri"/>
                <a:ea typeface="+mn-lt"/>
                <a:cs typeface="+mn-lt"/>
              </a:rPr>
              <a:t>Skill Development:</a:t>
            </a:r>
            <a:r>
              <a:rPr lang="en-US" sz="3200" b="1">
                <a:ln>
                  <a:solidFill>
                    <a:prstClr val="black"/>
                  </a:solidFill>
                </a:ln>
                <a:solidFill>
                  <a:schemeClr val="bg1"/>
                </a:solidFill>
                <a:latin typeface="Calibri"/>
                <a:ea typeface="+mn-lt"/>
                <a:cs typeface="+mn-lt"/>
              </a:rPr>
              <a:t> </a:t>
            </a:r>
            <a:r>
              <a:rPr lang="en-US" sz="3200">
                <a:ln>
                  <a:solidFill>
                    <a:prstClr val="black"/>
                  </a:solidFill>
                </a:ln>
                <a:solidFill>
                  <a:schemeClr val="bg1"/>
                </a:solidFill>
                <a:latin typeface="Calibri"/>
                <a:ea typeface="+mn-lt"/>
                <a:cs typeface="+mn-lt"/>
              </a:rPr>
              <a:t>The process of preparing for and taking GCSEs helps students develop essential life skills, including communication, time management, organizational skills, and problem-solving</a:t>
            </a:r>
            <a:endParaRPr lang="en-US" sz="3200">
              <a:solidFill>
                <a:schemeClr val="bg1"/>
              </a:solidFill>
              <a:latin typeface="Calibri"/>
              <a:ea typeface="Calibri"/>
              <a:cs typeface="Calibri"/>
            </a:endParaRPr>
          </a:p>
          <a:p>
            <a:pPr marL="228600" indent="-228600">
              <a:lnSpc>
                <a:spcPct val="90000"/>
              </a:lnSpc>
              <a:spcBef>
                <a:spcPts val="1000"/>
              </a:spcBef>
              <a:buFont typeface="Arial" panose="020B0604020202020204" pitchFamily="34" charset="0"/>
              <a:buChar char="•"/>
            </a:pPr>
            <a:endParaRPr lang="en-US" sz="3600" b="1">
              <a:ln>
                <a:solidFill>
                  <a:prstClr val="black"/>
                </a:solidFill>
              </a:ln>
              <a:solidFill>
                <a:schemeClr val="bg1"/>
              </a:solidFill>
              <a:latin typeface="+mj-lt"/>
              <a:ea typeface="Calibri"/>
              <a:cs typeface="Calibri"/>
            </a:endParaRPr>
          </a:p>
        </p:txBody>
      </p:sp>
    </p:spTree>
    <p:extLst>
      <p:ext uri="{BB962C8B-B14F-4D97-AF65-F5344CB8AC3E}">
        <p14:creationId xmlns:p14="http://schemas.microsoft.com/office/powerpoint/2010/main" val="4175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10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8C59-D310-85A6-E466-8231F26543DF}"/>
              </a:ext>
            </a:extLst>
          </p:cNvPr>
          <p:cNvSpPr>
            <a:spLocks noGrp="1"/>
          </p:cNvSpPr>
          <p:nvPr>
            <p:ph type="title"/>
          </p:nvPr>
        </p:nvSpPr>
        <p:spPr/>
        <p:txBody>
          <a:bodyPr/>
          <a:lstStyle/>
          <a:p>
            <a:pPr fontAlgn="auto">
              <a:spcAft>
                <a:spcPts val="0"/>
              </a:spcAft>
              <a:defRPr/>
            </a:pPr>
            <a:r>
              <a:rPr lang="en-GB"/>
              <a:t>Gaining/Losing Credits</a:t>
            </a:r>
          </a:p>
        </p:txBody>
      </p:sp>
      <p:sp>
        <p:nvSpPr>
          <p:cNvPr id="3" name="Content Placeholder 2">
            <a:extLst>
              <a:ext uri="{FF2B5EF4-FFF2-40B4-BE49-F238E27FC236}">
                <a16:creationId xmlns:a16="http://schemas.microsoft.com/office/drawing/2014/main" id="{A18EFA2D-4064-019D-7730-E3769554C687}"/>
              </a:ext>
            </a:extLst>
          </p:cNvPr>
          <p:cNvSpPr>
            <a:spLocks noGrp="1"/>
          </p:cNvSpPr>
          <p:nvPr>
            <p:ph idx="1"/>
          </p:nvPr>
        </p:nvSpPr>
        <p:spPr>
          <a:xfrm>
            <a:off x="420948" y="1482571"/>
            <a:ext cx="11350841" cy="4783169"/>
          </a:xfrm>
        </p:spPr>
        <p:txBody>
          <a:bodyPr>
            <a:normAutofit fontScale="92500"/>
          </a:bodyPr>
          <a:lstStyle/>
          <a:p>
            <a:pPr fontAlgn="auto">
              <a:spcAft>
                <a:spcPts val="0"/>
              </a:spcAft>
              <a:defRPr/>
            </a:pPr>
            <a:r>
              <a:rPr lang="en-GB" sz="3200"/>
              <a:t>For the first milestone, students will be required to attain </a:t>
            </a:r>
            <a:r>
              <a:rPr lang="en-GB" sz="3200" u="sng"/>
              <a:t>60 credits.</a:t>
            </a:r>
          </a:p>
          <a:p>
            <a:pPr marL="0" indent="0" fontAlgn="auto">
              <a:spcAft>
                <a:spcPts val="0"/>
              </a:spcAft>
              <a:buFont typeface="Arial" panose="020B0604020202020204" pitchFamily="34" charset="0"/>
              <a:buNone/>
              <a:defRPr/>
            </a:pPr>
            <a:r>
              <a:rPr lang="en-GB" sz="3200" u="sng"/>
              <a:t> </a:t>
            </a:r>
            <a:endParaRPr lang="en-GB" sz="3200"/>
          </a:p>
          <a:p>
            <a:pPr fontAlgn="auto">
              <a:spcAft>
                <a:spcPts val="0"/>
              </a:spcAft>
              <a:defRPr/>
            </a:pPr>
            <a:r>
              <a:rPr lang="en-GB" sz="3200"/>
              <a:t>Gaining Credits:</a:t>
            </a:r>
          </a:p>
          <a:p>
            <a:pPr lvl="1" fontAlgn="auto">
              <a:spcAft>
                <a:spcPts val="0"/>
              </a:spcAft>
              <a:defRPr/>
            </a:pPr>
            <a:r>
              <a:rPr lang="en-GB" sz="2800"/>
              <a:t>Achieving weekly 100% punctuality to all lessons = </a:t>
            </a:r>
            <a:r>
              <a:rPr lang="en-GB" sz="2800" u="sng"/>
              <a:t>5 credits</a:t>
            </a:r>
          </a:p>
          <a:p>
            <a:pPr lvl="1" fontAlgn="auto">
              <a:spcAft>
                <a:spcPts val="0"/>
              </a:spcAft>
              <a:defRPr/>
            </a:pPr>
            <a:r>
              <a:rPr lang="en-GB" sz="2800"/>
              <a:t>One house point = </a:t>
            </a:r>
            <a:r>
              <a:rPr lang="en-GB" sz="2800" u="sng"/>
              <a:t>1 credit</a:t>
            </a:r>
          </a:p>
          <a:p>
            <a:pPr lvl="2" fontAlgn="auto">
              <a:spcAft>
                <a:spcPts val="0"/>
              </a:spcAft>
              <a:defRPr/>
            </a:pPr>
            <a:r>
              <a:rPr lang="en-GB" sz="2400"/>
              <a:t>Attitude/Effort/Homework etc</a:t>
            </a:r>
          </a:p>
          <a:p>
            <a:pPr lvl="1" fontAlgn="auto">
              <a:spcAft>
                <a:spcPts val="0"/>
              </a:spcAft>
              <a:defRPr/>
            </a:pPr>
            <a:r>
              <a:rPr lang="en-GB" sz="2800"/>
              <a:t>Completion of revision card = </a:t>
            </a:r>
            <a:r>
              <a:rPr lang="en-GB" sz="2800" u="sng"/>
              <a:t>16 credits</a:t>
            </a:r>
            <a:r>
              <a:rPr lang="en-GB" sz="2800"/>
              <a:t> (2 per revision session).</a:t>
            </a:r>
          </a:p>
          <a:p>
            <a:pPr marL="0" indent="0" fontAlgn="auto">
              <a:spcAft>
                <a:spcPts val="0"/>
              </a:spcAft>
              <a:buFont typeface="Arial" panose="020B0604020202020204" pitchFamily="34" charset="0"/>
              <a:buNone/>
              <a:defRPr/>
            </a:pPr>
            <a:endParaRPr lang="en-GB" sz="3200"/>
          </a:p>
          <a:p>
            <a:pPr fontAlgn="auto">
              <a:spcAft>
                <a:spcPts val="0"/>
              </a:spcAft>
              <a:defRPr/>
            </a:pPr>
            <a:r>
              <a:rPr lang="en-GB" sz="3200"/>
              <a:t>Losing Credits:</a:t>
            </a:r>
          </a:p>
          <a:p>
            <a:pPr lvl="1" fontAlgn="auto">
              <a:spcAft>
                <a:spcPts val="0"/>
              </a:spcAft>
              <a:defRPr/>
            </a:pPr>
            <a:r>
              <a:rPr lang="en-GB" sz="2800"/>
              <a:t>They will lose a credit for every behaviour point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6B76-9159-5022-3C99-CC9DAA7346AB}"/>
              </a:ext>
            </a:extLst>
          </p:cNvPr>
          <p:cNvSpPr>
            <a:spLocks noGrp="1"/>
          </p:cNvSpPr>
          <p:nvPr>
            <p:ph type="title"/>
          </p:nvPr>
        </p:nvSpPr>
        <p:spPr/>
        <p:txBody>
          <a:bodyPr/>
          <a:lstStyle/>
          <a:p>
            <a:pPr fontAlgn="auto">
              <a:spcAft>
                <a:spcPts val="0"/>
              </a:spcAft>
              <a:defRPr/>
            </a:pPr>
            <a:r>
              <a:rPr lang="en-GB"/>
              <a:t>Recording and Monitoring</a:t>
            </a:r>
          </a:p>
        </p:txBody>
      </p:sp>
      <p:sp>
        <p:nvSpPr>
          <p:cNvPr id="3" name="Content Placeholder 2">
            <a:extLst>
              <a:ext uri="{FF2B5EF4-FFF2-40B4-BE49-F238E27FC236}">
                <a16:creationId xmlns:a16="http://schemas.microsoft.com/office/drawing/2014/main" id="{D3AEF66D-58DC-9A0A-65BB-19B1C58B37C4}"/>
              </a:ext>
            </a:extLst>
          </p:cNvPr>
          <p:cNvSpPr>
            <a:spLocks noGrp="1"/>
          </p:cNvSpPr>
          <p:nvPr>
            <p:ph idx="1"/>
          </p:nvPr>
        </p:nvSpPr>
        <p:spPr>
          <a:xfrm>
            <a:off x="838200" y="1553592"/>
            <a:ext cx="5864441" cy="4783169"/>
          </a:xfrm>
        </p:spPr>
        <p:txBody>
          <a:bodyPr>
            <a:normAutofit fontScale="85000" lnSpcReduction="20000"/>
          </a:bodyPr>
          <a:lstStyle/>
          <a:p>
            <a:pPr fontAlgn="auto">
              <a:spcAft>
                <a:spcPts val="0"/>
              </a:spcAft>
              <a:defRPr/>
            </a:pPr>
            <a:r>
              <a:rPr lang="en-GB"/>
              <a:t>Form tutor will be monitoring punctuality and awarding credits.</a:t>
            </a:r>
          </a:p>
          <a:p>
            <a:pPr fontAlgn="auto">
              <a:spcAft>
                <a:spcPts val="0"/>
              </a:spcAft>
              <a:defRPr/>
            </a:pPr>
            <a:endParaRPr lang="en-GB"/>
          </a:p>
          <a:p>
            <a:pPr fontAlgn="auto">
              <a:spcAft>
                <a:spcPts val="0"/>
              </a:spcAft>
              <a:defRPr/>
            </a:pPr>
            <a:r>
              <a:rPr lang="en-GB"/>
              <a:t>Collecting revision cards and awarding credits.</a:t>
            </a:r>
          </a:p>
          <a:p>
            <a:pPr fontAlgn="auto">
              <a:spcAft>
                <a:spcPts val="0"/>
              </a:spcAft>
              <a:defRPr/>
            </a:pPr>
            <a:endParaRPr lang="en-GB"/>
          </a:p>
          <a:p>
            <a:pPr fontAlgn="auto">
              <a:spcAft>
                <a:spcPts val="0"/>
              </a:spcAft>
              <a:defRPr/>
            </a:pPr>
            <a:r>
              <a:rPr lang="en-GB"/>
              <a:t>Every house point they receive will convert to a credit.</a:t>
            </a:r>
          </a:p>
          <a:p>
            <a:pPr fontAlgn="auto">
              <a:spcAft>
                <a:spcPts val="0"/>
              </a:spcAft>
              <a:defRPr/>
            </a:pPr>
            <a:endParaRPr lang="en-GB"/>
          </a:p>
          <a:p>
            <a:pPr fontAlgn="auto">
              <a:spcAft>
                <a:spcPts val="0"/>
              </a:spcAft>
              <a:defRPr/>
            </a:pPr>
            <a:r>
              <a:rPr lang="en-GB"/>
              <a:t>Every behaviour point will deduct a credit.</a:t>
            </a:r>
          </a:p>
          <a:p>
            <a:pPr fontAlgn="auto">
              <a:spcAft>
                <a:spcPts val="0"/>
              </a:spcAft>
              <a:defRPr/>
            </a:pPr>
            <a:endParaRPr lang="en-GB"/>
          </a:p>
          <a:p>
            <a:pPr fontAlgn="auto">
              <a:spcAft>
                <a:spcPts val="0"/>
              </a:spcAft>
              <a:defRPr/>
            </a:pPr>
            <a:r>
              <a:rPr lang="en-GB"/>
              <a:t>At the end of the week, they will have a credits total, noted by their form tutors</a:t>
            </a:r>
          </a:p>
        </p:txBody>
      </p:sp>
      <p:pic>
        <p:nvPicPr>
          <p:cNvPr id="4" name="Picture 3">
            <a:extLst>
              <a:ext uri="{FF2B5EF4-FFF2-40B4-BE49-F238E27FC236}">
                <a16:creationId xmlns:a16="http://schemas.microsoft.com/office/drawing/2014/main" id="{284BB6F3-6DD0-FDE2-0B73-7445ABF1AF0D}"/>
              </a:ext>
            </a:extLst>
          </p:cNvPr>
          <p:cNvPicPr>
            <a:picLocks noChangeAspect="1"/>
          </p:cNvPicPr>
          <p:nvPr/>
        </p:nvPicPr>
        <p:blipFill>
          <a:blip r:embed="rId2"/>
          <a:stretch>
            <a:fillRect/>
          </a:stretch>
        </p:blipFill>
        <p:spPr>
          <a:xfrm>
            <a:off x="6982192" y="1553592"/>
            <a:ext cx="4505431" cy="3761427"/>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9E04-B5D6-3899-68CD-DF1354988D32}"/>
              </a:ext>
            </a:extLst>
          </p:cNvPr>
          <p:cNvSpPr>
            <a:spLocks noGrp="1"/>
          </p:cNvSpPr>
          <p:nvPr>
            <p:ph type="title"/>
          </p:nvPr>
        </p:nvSpPr>
        <p:spPr/>
        <p:txBody>
          <a:bodyPr/>
          <a:lstStyle/>
          <a:p>
            <a:pPr fontAlgn="auto">
              <a:spcAft>
                <a:spcPts val="0"/>
              </a:spcAft>
              <a:defRPr/>
            </a:pPr>
            <a:r>
              <a:rPr lang="en-GB"/>
              <a:t>Physical ‘Passport’</a:t>
            </a:r>
          </a:p>
        </p:txBody>
      </p:sp>
      <p:sp>
        <p:nvSpPr>
          <p:cNvPr id="3" name="Content Placeholder 2">
            <a:extLst>
              <a:ext uri="{FF2B5EF4-FFF2-40B4-BE49-F238E27FC236}">
                <a16:creationId xmlns:a16="http://schemas.microsoft.com/office/drawing/2014/main" id="{3AA1891E-1366-D4E9-C794-BD3D2289C833}"/>
              </a:ext>
            </a:extLst>
          </p:cNvPr>
          <p:cNvSpPr>
            <a:spLocks noGrp="1"/>
          </p:cNvSpPr>
          <p:nvPr>
            <p:ph idx="1"/>
          </p:nvPr>
        </p:nvSpPr>
        <p:spPr>
          <a:xfrm>
            <a:off x="838199" y="1973959"/>
            <a:ext cx="6153719" cy="4543472"/>
          </a:xfrm>
        </p:spPr>
        <p:txBody>
          <a:bodyPr>
            <a:normAutofit/>
          </a:bodyPr>
          <a:lstStyle/>
          <a:p>
            <a:pPr fontAlgn="auto">
              <a:spcAft>
                <a:spcPts val="0"/>
              </a:spcAft>
              <a:defRPr/>
            </a:pPr>
            <a:endParaRPr lang="en-GB"/>
          </a:p>
          <a:p>
            <a:pPr fontAlgn="auto">
              <a:spcAft>
                <a:spcPts val="0"/>
              </a:spcAft>
              <a:defRPr/>
            </a:pPr>
            <a:r>
              <a:rPr lang="en-GB"/>
              <a:t>They will need to earn 60 credits by the end of November in order to qualify for the first reward (Dress Up Day)</a:t>
            </a:r>
          </a:p>
          <a:p>
            <a:pPr fontAlgn="auto">
              <a:spcAft>
                <a:spcPts val="0"/>
              </a:spcAft>
              <a:defRPr/>
            </a:pPr>
            <a:endParaRPr lang="en-GB"/>
          </a:p>
          <a:p>
            <a:pPr fontAlgn="auto">
              <a:spcAft>
                <a:spcPts val="0"/>
              </a:spcAft>
              <a:defRPr/>
            </a:pPr>
            <a:r>
              <a:rPr lang="en-GB"/>
              <a:t>The next target will be set in January 2026</a:t>
            </a:r>
          </a:p>
        </p:txBody>
      </p:sp>
      <p:pic>
        <p:nvPicPr>
          <p:cNvPr id="6" name="Picture 5">
            <a:extLst>
              <a:ext uri="{FF2B5EF4-FFF2-40B4-BE49-F238E27FC236}">
                <a16:creationId xmlns:a16="http://schemas.microsoft.com/office/drawing/2014/main" id="{29E0A569-FB52-2038-D970-F4C9F24FFB5C}"/>
              </a:ext>
            </a:extLst>
          </p:cNvPr>
          <p:cNvPicPr>
            <a:picLocks noChangeAspect="1"/>
          </p:cNvPicPr>
          <p:nvPr/>
        </p:nvPicPr>
        <p:blipFill>
          <a:blip r:embed="rId2"/>
          <a:stretch>
            <a:fillRect/>
          </a:stretch>
        </p:blipFill>
        <p:spPr>
          <a:xfrm>
            <a:off x="6991919" y="1978823"/>
            <a:ext cx="4505431" cy="3761427"/>
          </a:xfrm>
          <a:prstGeom prst="rect">
            <a:avLst/>
          </a:prstGeom>
          <a:ln>
            <a:noFill/>
          </a:ln>
          <a:effectLst>
            <a:softEdge rad="112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7254-5E7D-5D33-B5C1-C4E673D12E15}"/>
              </a:ext>
            </a:extLst>
          </p:cNvPr>
          <p:cNvSpPr>
            <a:spLocks noGrp="1"/>
          </p:cNvSpPr>
          <p:nvPr>
            <p:ph type="title"/>
          </p:nvPr>
        </p:nvSpPr>
        <p:spPr/>
        <p:txBody>
          <a:bodyPr/>
          <a:lstStyle/>
          <a:p>
            <a:r>
              <a:rPr lang="en-US"/>
              <a:t>Exam Stress </a:t>
            </a:r>
            <a:endParaRPr lang="en-GB"/>
          </a:p>
        </p:txBody>
      </p:sp>
      <p:pic>
        <p:nvPicPr>
          <p:cNvPr id="4" name="Content Placeholder 3">
            <a:extLst>
              <a:ext uri="{FF2B5EF4-FFF2-40B4-BE49-F238E27FC236}">
                <a16:creationId xmlns:a16="http://schemas.microsoft.com/office/drawing/2014/main" id="{5CC59EAA-EBF8-467A-3595-CAB9D8FDF306}"/>
              </a:ext>
            </a:extLst>
          </p:cNvPr>
          <p:cNvPicPr>
            <a:picLocks noGrp="1" noChangeAspect="1"/>
          </p:cNvPicPr>
          <p:nvPr>
            <p:ph idx="1"/>
          </p:nvPr>
        </p:nvPicPr>
        <p:blipFill>
          <a:blip r:embed="rId2"/>
          <a:stretch>
            <a:fillRect/>
          </a:stretch>
        </p:blipFill>
        <p:spPr>
          <a:xfrm>
            <a:off x="272764" y="1296443"/>
            <a:ext cx="4826644" cy="2714987"/>
          </a:xfrm>
          <a:prstGeom prst="rect">
            <a:avLst/>
          </a:prstGeom>
        </p:spPr>
      </p:pic>
      <p:pic>
        <p:nvPicPr>
          <p:cNvPr id="6" name="Picture 5">
            <a:extLst>
              <a:ext uri="{FF2B5EF4-FFF2-40B4-BE49-F238E27FC236}">
                <a16:creationId xmlns:a16="http://schemas.microsoft.com/office/drawing/2014/main" id="{AA727788-41C5-6CA2-A4A4-94C15D12C818}"/>
              </a:ext>
            </a:extLst>
          </p:cNvPr>
          <p:cNvPicPr>
            <a:picLocks noChangeAspect="1"/>
          </p:cNvPicPr>
          <p:nvPr/>
        </p:nvPicPr>
        <p:blipFill>
          <a:blip r:embed="rId3"/>
          <a:stretch>
            <a:fillRect/>
          </a:stretch>
        </p:blipFill>
        <p:spPr>
          <a:xfrm>
            <a:off x="2519679" y="3546474"/>
            <a:ext cx="3852347" cy="2714987"/>
          </a:xfrm>
          <a:prstGeom prst="rect">
            <a:avLst/>
          </a:prstGeom>
        </p:spPr>
      </p:pic>
      <p:pic>
        <p:nvPicPr>
          <p:cNvPr id="7" name="Picture 6">
            <a:extLst>
              <a:ext uri="{FF2B5EF4-FFF2-40B4-BE49-F238E27FC236}">
                <a16:creationId xmlns:a16="http://schemas.microsoft.com/office/drawing/2014/main" id="{996F7E5B-AD01-083D-0113-E2C72A7F40B5}"/>
              </a:ext>
            </a:extLst>
          </p:cNvPr>
          <p:cNvPicPr>
            <a:picLocks noChangeAspect="1"/>
          </p:cNvPicPr>
          <p:nvPr/>
        </p:nvPicPr>
        <p:blipFill>
          <a:blip r:embed="rId4"/>
          <a:stretch>
            <a:fillRect/>
          </a:stretch>
        </p:blipFill>
        <p:spPr>
          <a:xfrm>
            <a:off x="5650726" y="1296443"/>
            <a:ext cx="3071633" cy="3071633"/>
          </a:xfrm>
          <a:prstGeom prst="rect">
            <a:avLst/>
          </a:prstGeom>
        </p:spPr>
      </p:pic>
      <p:pic>
        <p:nvPicPr>
          <p:cNvPr id="8" name="Picture 7">
            <a:extLst>
              <a:ext uri="{FF2B5EF4-FFF2-40B4-BE49-F238E27FC236}">
                <a16:creationId xmlns:a16="http://schemas.microsoft.com/office/drawing/2014/main" id="{F65FDAF3-1ABF-0364-EB03-CD53F32E311A}"/>
              </a:ext>
            </a:extLst>
          </p:cNvPr>
          <p:cNvPicPr>
            <a:picLocks noChangeAspect="1"/>
          </p:cNvPicPr>
          <p:nvPr/>
        </p:nvPicPr>
        <p:blipFill>
          <a:blip r:embed="rId5"/>
          <a:stretch>
            <a:fillRect/>
          </a:stretch>
        </p:blipFill>
        <p:spPr>
          <a:xfrm>
            <a:off x="8072120" y="2961360"/>
            <a:ext cx="3524250" cy="3524250"/>
          </a:xfrm>
          <a:prstGeom prst="rect">
            <a:avLst/>
          </a:prstGeom>
        </p:spPr>
      </p:pic>
    </p:spTree>
    <p:extLst>
      <p:ext uri="{BB962C8B-B14F-4D97-AF65-F5344CB8AC3E}">
        <p14:creationId xmlns:p14="http://schemas.microsoft.com/office/powerpoint/2010/main" val="1856200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D30D-DA3A-7C9A-585F-29D944E1DB68}"/>
              </a:ext>
            </a:extLst>
          </p:cNvPr>
          <p:cNvSpPr>
            <a:spLocks noGrp="1"/>
          </p:cNvSpPr>
          <p:nvPr>
            <p:ph type="title"/>
          </p:nvPr>
        </p:nvSpPr>
        <p:spPr/>
        <p:txBody>
          <a:bodyPr/>
          <a:lstStyle/>
          <a:p>
            <a:r>
              <a:rPr lang="en-US">
                <a:ln>
                  <a:solidFill>
                    <a:prstClr val="black"/>
                  </a:solidFill>
                </a:ln>
                <a:ea typeface="Calibri"/>
                <a:cs typeface="Calibri"/>
              </a:rPr>
              <a:t>Where to get help</a:t>
            </a:r>
            <a:endParaRPr lang="en-US"/>
          </a:p>
        </p:txBody>
      </p:sp>
      <p:sp>
        <p:nvSpPr>
          <p:cNvPr id="3" name="Content Placeholder 2">
            <a:extLst>
              <a:ext uri="{FF2B5EF4-FFF2-40B4-BE49-F238E27FC236}">
                <a16:creationId xmlns:a16="http://schemas.microsoft.com/office/drawing/2014/main" id="{E5F550AF-EFC3-085F-D6DE-8DA143D972AD}"/>
              </a:ext>
            </a:extLst>
          </p:cNvPr>
          <p:cNvSpPr>
            <a:spLocks noGrp="1"/>
          </p:cNvSpPr>
          <p:nvPr>
            <p:ph idx="1"/>
          </p:nvPr>
        </p:nvSpPr>
        <p:spPr/>
        <p:txBody>
          <a:bodyPr vert="horz" lIns="91440" tIns="45720" rIns="91440" bIns="45720" rtlCol="0" anchor="t">
            <a:noAutofit/>
          </a:bodyPr>
          <a:lstStyle/>
          <a:p>
            <a:pPr marL="0" indent="0">
              <a:buNone/>
            </a:pPr>
            <a:r>
              <a:rPr lang="en-US" sz="3600">
                <a:ln>
                  <a:solidFill>
                    <a:prstClr val="black"/>
                  </a:solidFill>
                </a:ln>
                <a:ea typeface="+mj-lt"/>
                <a:cs typeface="+mj-lt"/>
              </a:rPr>
              <a:t>If you have questions or concerns as a parent, there are 3 main points of contact:</a:t>
            </a:r>
          </a:p>
          <a:p>
            <a:pPr marL="0" indent="0">
              <a:buNone/>
            </a:pPr>
            <a:endParaRPr lang="en-US" sz="3600">
              <a:ln>
                <a:solidFill>
                  <a:prstClr val="black"/>
                </a:solidFill>
              </a:ln>
              <a:ea typeface="+mj-lt"/>
              <a:cs typeface="+mj-lt"/>
            </a:endParaRPr>
          </a:p>
          <a:p>
            <a:pPr marL="514350" indent="-514350">
              <a:buAutoNum type="arabicPeriod"/>
            </a:pPr>
            <a:r>
              <a:rPr lang="en-US" sz="3600">
                <a:ln>
                  <a:solidFill>
                    <a:prstClr val="black"/>
                  </a:solidFill>
                </a:ln>
                <a:ea typeface="+mj-lt"/>
                <a:cs typeface="+mj-lt"/>
              </a:rPr>
              <a:t>Form tutor </a:t>
            </a:r>
          </a:p>
          <a:p>
            <a:pPr marL="0" indent="0">
              <a:buNone/>
            </a:pPr>
            <a:r>
              <a:rPr lang="en-US" sz="3600">
                <a:ln>
                  <a:solidFill>
                    <a:prstClr val="black"/>
                  </a:solidFill>
                </a:ln>
                <a:ea typeface="+mj-lt"/>
                <a:cs typeface="+mj-lt"/>
              </a:rPr>
              <a:t>2. Head of Year – Mrs. Webb</a:t>
            </a:r>
          </a:p>
          <a:p>
            <a:pPr marL="0" indent="0">
              <a:buNone/>
            </a:pPr>
            <a:r>
              <a:rPr lang="en-US" sz="3600">
                <a:ln>
                  <a:solidFill>
                    <a:prstClr val="black"/>
                  </a:solidFill>
                </a:ln>
                <a:ea typeface="+mj-lt"/>
                <a:cs typeface="+mj-lt"/>
              </a:rPr>
              <a:t>Hed.webbv@hedingham.essex.sch.uk</a:t>
            </a:r>
          </a:p>
          <a:p>
            <a:pPr marL="0" indent="0">
              <a:buNone/>
            </a:pPr>
            <a:r>
              <a:rPr lang="en-US" sz="3600">
                <a:ln>
                  <a:solidFill>
                    <a:prstClr val="black"/>
                  </a:solidFill>
                </a:ln>
                <a:ea typeface="+mj-lt"/>
                <a:cs typeface="+mj-lt"/>
              </a:rPr>
              <a:t>3. Deputy Head – Mr. Abrey</a:t>
            </a:r>
          </a:p>
          <a:p>
            <a:pPr marL="0" indent="0">
              <a:buNone/>
            </a:pPr>
            <a:r>
              <a:rPr lang="en-US" sz="3600">
                <a:ln>
                  <a:solidFill>
                    <a:prstClr val="black"/>
                  </a:solidFill>
                </a:ln>
                <a:ea typeface="+mj-lt"/>
                <a:cs typeface="+mj-lt"/>
              </a:rPr>
              <a:t>Hed.abreyc@hedingham.essex.sch.uk </a:t>
            </a:r>
            <a:endParaRPr lang="en-US" sz="3200">
              <a:ln>
                <a:solidFill>
                  <a:prstClr val="black"/>
                </a:solidFill>
              </a:ln>
              <a:ea typeface="Calibri" panose="020F0502020204030204"/>
              <a:cs typeface="Calibri" panose="020F0502020204030204"/>
            </a:endParaRPr>
          </a:p>
        </p:txBody>
      </p:sp>
    </p:spTree>
    <p:extLst>
      <p:ext uri="{BB962C8B-B14F-4D97-AF65-F5344CB8AC3E}">
        <p14:creationId xmlns:p14="http://schemas.microsoft.com/office/powerpoint/2010/main" val="230289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7066-A536-F5B0-6241-B4426972BD54}"/>
              </a:ext>
            </a:extLst>
          </p:cNvPr>
          <p:cNvSpPr>
            <a:spLocks noGrp="1"/>
          </p:cNvSpPr>
          <p:nvPr>
            <p:ph type="title"/>
          </p:nvPr>
        </p:nvSpPr>
        <p:spPr/>
        <p:txBody>
          <a:bodyPr>
            <a:normAutofit/>
          </a:bodyPr>
          <a:lstStyle/>
          <a:p>
            <a:r>
              <a:rPr lang="en-US" b="0">
                <a:ln>
                  <a:solidFill>
                    <a:prstClr val="black"/>
                  </a:solidFill>
                </a:ln>
                <a:ea typeface="+mj-lt"/>
                <a:cs typeface="+mj-lt"/>
              </a:rPr>
              <a:t>Qualifications</a:t>
            </a:r>
            <a:endParaRPr lang="en-US">
              <a:ea typeface="+mj-lt"/>
              <a:cs typeface="+mj-lt"/>
            </a:endParaRPr>
          </a:p>
        </p:txBody>
      </p:sp>
      <p:sp>
        <p:nvSpPr>
          <p:cNvPr id="3" name="Content Placeholder 2">
            <a:extLst>
              <a:ext uri="{FF2B5EF4-FFF2-40B4-BE49-F238E27FC236}">
                <a16:creationId xmlns:a16="http://schemas.microsoft.com/office/drawing/2014/main" id="{635565D5-EB16-A909-BE7C-F0454FCE536C}"/>
              </a:ext>
            </a:extLst>
          </p:cNvPr>
          <p:cNvSpPr>
            <a:spLocks noGrp="1"/>
          </p:cNvSpPr>
          <p:nvPr>
            <p:ph idx="1"/>
          </p:nvPr>
        </p:nvSpPr>
        <p:spPr>
          <a:xfrm>
            <a:off x="1136821" y="1393794"/>
            <a:ext cx="10216979" cy="3949088"/>
          </a:xfrm>
        </p:spPr>
        <p:txBody>
          <a:bodyPr vert="horz" lIns="91440" tIns="45720" rIns="91440" bIns="45720" rtlCol="0" anchor="t">
            <a:noAutofit/>
          </a:bodyPr>
          <a:lstStyle/>
          <a:p>
            <a:pPr marL="0" indent="0">
              <a:buNone/>
            </a:pPr>
            <a:r>
              <a:rPr lang="en-US" sz="3200" b="0">
                <a:ln>
                  <a:solidFill>
                    <a:prstClr val="black"/>
                  </a:solidFill>
                </a:ln>
                <a:ea typeface="+mj-lt"/>
                <a:cs typeface="+mj-lt"/>
              </a:rPr>
              <a:t>• </a:t>
            </a:r>
            <a:r>
              <a:rPr lang="en-US" sz="3200">
                <a:ln>
                  <a:solidFill>
                    <a:prstClr val="black"/>
                  </a:solidFill>
                </a:ln>
                <a:ea typeface="+mj-lt"/>
                <a:cs typeface="+mj-lt"/>
              </a:rPr>
              <a:t>GCSEs - All GCSE Exam grades have changed over to reporting in Numbers 9-1 with grade 8 being the equivalent of an old A* (roughly), Grade 4 being the equivalent of </a:t>
            </a:r>
            <a:r>
              <a:rPr lang="en-US" sz="3200" err="1">
                <a:ln>
                  <a:solidFill>
                    <a:prstClr val="black"/>
                  </a:solidFill>
                </a:ln>
                <a:ea typeface="+mj-lt"/>
                <a:cs typeface="+mj-lt"/>
              </a:rPr>
              <a:t>alow</a:t>
            </a:r>
            <a:r>
              <a:rPr lang="en-US" sz="3200">
                <a:ln>
                  <a:solidFill>
                    <a:prstClr val="black"/>
                  </a:solidFill>
                </a:ln>
                <a:ea typeface="+mj-lt"/>
                <a:cs typeface="+mj-lt"/>
              </a:rPr>
              <a:t> C (Pass) and Grade 5 being referred to as a ‘good/ strong pass’. (Grade 9s are only awarded to the top % of grade 8 students nationally (like an A**) </a:t>
            </a:r>
          </a:p>
          <a:p>
            <a:endParaRPr lang="en-US" sz="3200">
              <a:ln>
                <a:solidFill>
                  <a:prstClr val="black"/>
                </a:solidFill>
              </a:ln>
              <a:ea typeface="+mj-lt"/>
              <a:cs typeface="+mj-lt"/>
            </a:endParaRPr>
          </a:p>
          <a:p>
            <a:pPr marL="0" indent="0">
              <a:buNone/>
            </a:pPr>
            <a:r>
              <a:rPr lang="en-US" sz="3200">
                <a:ln>
                  <a:solidFill>
                    <a:prstClr val="black"/>
                  </a:solidFill>
                </a:ln>
                <a:ea typeface="+mj-lt"/>
                <a:cs typeface="+mj-lt"/>
              </a:rPr>
              <a:t>• BTECs - vocational subjects remain on Distinction*/ Distinction/ Merit/ Pass • A ‘Pass’ is the equivalent of a grade 4 in GCSE</a:t>
            </a:r>
          </a:p>
        </p:txBody>
      </p:sp>
    </p:spTree>
    <p:extLst>
      <p:ext uri="{BB962C8B-B14F-4D97-AF65-F5344CB8AC3E}">
        <p14:creationId xmlns:p14="http://schemas.microsoft.com/office/powerpoint/2010/main" val="27243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9084-A550-BA70-8154-547C094EE376}"/>
              </a:ext>
            </a:extLst>
          </p:cNvPr>
          <p:cNvSpPr>
            <a:spLocks noGrp="1"/>
          </p:cNvSpPr>
          <p:nvPr>
            <p:ph type="title"/>
          </p:nvPr>
        </p:nvSpPr>
        <p:spPr/>
        <p:txBody>
          <a:bodyPr/>
          <a:lstStyle/>
          <a:p>
            <a:r>
              <a:rPr lang="en-US">
                <a:ln>
                  <a:solidFill>
                    <a:prstClr val="black"/>
                  </a:solidFill>
                </a:ln>
                <a:ea typeface="Calibri"/>
                <a:cs typeface="Calibri"/>
              </a:rPr>
              <a:t>The Use of Planners </a:t>
            </a:r>
            <a:endParaRPr lang="en-US"/>
          </a:p>
        </p:txBody>
      </p:sp>
      <p:pic>
        <p:nvPicPr>
          <p:cNvPr id="4" name="Content Placeholder 3" descr="Back of a back of a student planner&#10;&#10;AI-generated content may be incorrect.">
            <a:extLst>
              <a:ext uri="{FF2B5EF4-FFF2-40B4-BE49-F238E27FC236}">
                <a16:creationId xmlns:a16="http://schemas.microsoft.com/office/drawing/2014/main" id="{C2200381-45DD-FD97-B61F-B6F7B05E5272}"/>
              </a:ext>
            </a:extLst>
          </p:cNvPr>
          <p:cNvPicPr>
            <a:picLocks noGrp="1" noChangeAspect="1"/>
          </p:cNvPicPr>
          <p:nvPr>
            <p:ph idx="1"/>
          </p:nvPr>
        </p:nvPicPr>
        <p:blipFill>
          <a:blip r:embed="rId2"/>
          <a:stretch>
            <a:fillRect/>
          </a:stretch>
        </p:blipFill>
        <p:spPr>
          <a:xfrm>
            <a:off x="286265" y="1281719"/>
            <a:ext cx="6553200" cy="3648075"/>
          </a:xfrm>
          <a:prstGeom prst="rect">
            <a:avLst/>
          </a:prstGeom>
        </p:spPr>
      </p:pic>
      <p:sp>
        <p:nvSpPr>
          <p:cNvPr id="5" name="TextBox 4">
            <a:extLst>
              <a:ext uri="{FF2B5EF4-FFF2-40B4-BE49-F238E27FC236}">
                <a16:creationId xmlns:a16="http://schemas.microsoft.com/office/drawing/2014/main" id="{11F165ED-2DDB-51B6-ADCF-ECBDC3072535}"/>
              </a:ext>
            </a:extLst>
          </p:cNvPr>
          <p:cNvSpPr txBox="1"/>
          <p:nvPr/>
        </p:nvSpPr>
        <p:spPr>
          <a:xfrm>
            <a:off x="7309537" y="1557136"/>
            <a:ext cx="402796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a:solidFill>
                  <a:schemeClr val="bg1"/>
                </a:solidFill>
                <a:ea typeface="+mn-lt"/>
                <a:cs typeface="+mn-lt"/>
              </a:rPr>
              <a:t>What homework do you have? </a:t>
            </a:r>
            <a:endParaRPr lang="en-US" sz="2400" b="1">
              <a:solidFill>
                <a:schemeClr val="bg1"/>
              </a:solidFill>
              <a:ea typeface="Cambria" panose="02040503050406030204"/>
            </a:endParaRPr>
          </a:p>
          <a:p>
            <a:r>
              <a:rPr lang="en-US" sz="2400" b="1">
                <a:solidFill>
                  <a:schemeClr val="bg1"/>
                </a:solidFill>
                <a:ea typeface="+mn-lt"/>
                <a:cs typeface="+mn-lt"/>
              </a:rPr>
              <a:t>• How long will that take? </a:t>
            </a:r>
          </a:p>
          <a:p>
            <a:r>
              <a:rPr lang="en-US" sz="2400" b="1">
                <a:solidFill>
                  <a:schemeClr val="bg1"/>
                </a:solidFill>
                <a:ea typeface="+mn-lt"/>
                <a:cs typeface="+mn-lt"/>
              </a:rPr>
              <a:t>• What equipment do you need to complete that? </a:t>
            </a:r>
          </a:p>
          <a:p>
            <a:r>
              <a:rPr lang="en-US" sz="2400" b="1">
                <a:solidFill>
                  <a:schemeClr val="bg1"/>
                </a:solidFill>
                <a:ea typeface="+mn-lt"/>
                <a:cs typeface="+mn-lt"/>
              </a:rPr>
              <a:t>• How do you think you might plan that piece of work? </a:t>
            </a:r>
          </a:p>
          <a:p>
            <a:r>
              <a:rPr lang="en-US" sz="2400" b="1">
                <a:solidFill>
                  <a:schemeClr val="bg1"/>
                </a:solidFill>
                <a:ea typeface="+mn-lt"/>
                <a:cs typeface="+mn-lt"/>
              </a:rPr>
              <a:t>• What are the key words that you need to use? </a:t>
            </a:r>
          </a:p>
          <a:p>
            <a:r>
              <a:rPr lang="en-US" sz="2400" b="1">
                <a:solidFill>
                  <a:schemeClr val="bg1"/>
                </a:solidFill>
                <a:ea typeface="+mn-lt"/>
                <a:cs typeface="+mn-lt"/>
              </a:rPr>
              <a:t>• Explain them to me? </a:t>
            </a:r>
          </a:p>
          <a:p>
            <a:r>
              <a:rPr lang="en-US" sz="2400" b="1">
                <a:solidFill>
                  <a:schemeClr val="bg1"/>
                </a:solidFill>
                <a:ea typeface="+mn-lt"/>
                <a:cs typeface="+mn-lt"/>
              </a:rPr>
              <a:t>• Show me how to do that? </a:t>
            </a:r>
          </a:p>
          <a:p>
            <a:r>
              <a:rPr lang="en-US" sz="2400" b="1">
                <a:solidFill>
                  <a:schemeClr val="bg1"/>
                </a:solidFill>
                <a:ea typeface="+mn-lt"/>
                <a:cs typeface="+mn-lt"/>
              </a:rPr>
              <a:t>• What did you learn?</a:t>
            </a:r>
            <a:endParaRPr lang="en-US" sz="2400" b="1">
              <a:solidFill>
                <a:schemeClr val="bg1"/>
              </a:solidFill>
              <a:ea typeface="Cambria"/>
            </a:endParaRPr>
          </a:p>
        </p:txBody>
      </p:sp>
    </p:spTree>
    <p:extLst>
      <p:ext uri="{BB962C8B-B14F-4D97-AF65-F5344CB8AC3E}">
        <p14:creationId xmlns:p14="http://schemas.microsoft.com/office/powerpoint/2010/main" val="235515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object 3"/>
          <p:cNvSpPr txBox="1"/>
          <p:nvPr/>
        </p:nvSpPr>
        <p:spPr>
          <a:xfrm>
            <a:off x="5255260" y="1648870"/>
            <a:ext cx="4702848" cy="3560260"/>
          </a:xfrm>
          <a:prstGeom prst="rect">
            <a:avLst/>
          </a:prstGeom>
        </p:spPr>
        <p:txBody>
          <a:bodyPr vert="horz" lIns="91440" tIns="45720" rIns="91440" bIns="45720" rtlCol="0" anchor="ctr">
            <a:normAutofit/>
          </a:bodyPr>
          <a:lstStyle/>
          <a:p>
            <a:pPr marL="355600" indent="-228600">
              <a:lnSpc>
                <a:spcPct val="90000"/>
              </a:lnSpc>
              <a:spcBef>
                <a:spcPts val="894"/>
              </a:spcBef>
              <a:buSzPct val="40909"/>
              <a:buFont typeface="Arial" panose="020B0604020202020204" pitchFamily="34" charset="0"/>
              <a:buChar char="•"/>
              <a:tabLst>
                <a:tab pos="355600" algn="l"/>
                <a:tab pos="356235" algn="l"/>
              </a:tabLst>
              <a:defRPr/>
            </a:pPr>
            <a:r>
              <a:rPr lang="en-US" sz="2800"/>
              <a:t> </a:t>
            </a:r>
            <a:endParaRPr lang="en-US" sz="2800">
              <a:ea typeface="Calibri"/>
              <a:cs typeface="Calibri"/>
            </a:endParaRPr>
          </a:p>
        </p:txBody>
      </p:sp>
      <p:sp>
        <p:nvSpPr>
          <p:cNvPr id="6" name="TextBox 5">
            <a:extLst>
              <a:ext uri="{FF2B5EF4-FFF2-40B4-BE49-F238E27FC236}">
                <a16:creationId xmlns:a16="http://schemas.microsoft.com/office/drawing/2014/main" id="{0288E1C4-0374-6729-9122-06BA240689B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rgbClr val="FFFFFF"/>
                </a:solidFill>
              </a:rPr>
              <a:t>Mck</a:t>
            </a:r>
            <a:r>
              <a:rPr lang="en-US" b="1">
                <a:solidFill>
                  <a:srgbClr val="FFFFFF"/>
                </a:solidFill>
              </a:rPr>
              <a:t> </a:t>
            </a:r>
            <a:r>
              <a:rPr lang="en-US" b="1" err="1">
                <a:solidFill>
                  <a:srgbClr val="FFFFFF"/>
                </a:solidFill>
              </a:rPr>
              <a:t>mOCK</a:t>
            </a:r>
            <a:r>
              <a:rPr lang="en-US" b="1">
                <a:solidFill>
                  <a:srgbClr val="FFFFFF"/>
                </a:solidFill>
              </a:rPr>
              <a:t> EXAMS </a:t>
            </a:r>
            <a:r>
              <a:rPr lang="en-US" b="1" err="1">
                <a:solidFill>
                  <a:srgbClr val="FFFFFF"/>
                </a:solidFill>
              </a:rPr>
              <a:t>Exams</a:t>
            </a:r>
            <a:endParaRPr lang="en-US" err="1"/>
          </a:p>
        </p:txBody>
      </p:sp>
      <p:pic>
        <p:nvPicPr>
          <p:cNvPr id="9" name="Picture 8" descr="A red and white target with a black arrow&#10;&#10;Description automatically generated">
            <a:extLst>
              <a:ext uri="{FF2B5EF4-FFF2-40B4-BE49-F238E27FC236}">
                <a16:creationId xmlns:a16="http://schemas.microsoft.com/office/drawing/2014/main" id="{BDD0BB89-A667-63F6-899F-E0447C53911B}"/>
              </a:ext>
            </a:extLst>
          </p:cNvPr>
          <p:cNvPicPr>
            <a:picLocks noChangeAspect="1"/>
          </p:cNvPicPr>
          <p:nvPr/>
        </p:nvPicPr>
        <p:blipFill>
          <a:blip r:embed="rId2">
            <a:extLst>
              <a:ext uri="{28A0092B-C50C-407E-A947-70E740481C1C}">
                <a14:useLocalDpi xmlns:a14="http://schemas.microsoft.com/office/drawing/2010/main" val="0"/>
              </a:ext>
            </a:extLst>
          </a:blip>
          <a:srcRect l="3863" r="4982"/>
          <a:stretch/>
        </p:blipFill>
        <p:spPr>
          <a:xfrm>
            <a:off x="1428130" y="1281156"/>
            <a:ext cx="3924437" cy="4305218"/>
          </a:xfrm>
          <a:prstGeom prst="rect">
            <a:avLst/>
          </a:prstGeom>
        </p:spPr>
      </p:pic>
      <p:sp>
        <p:nvSpPr>
          <p:cNvPr id="10" name="TextBox 9">
            <a:extLst>
              <a:ext uri="{FF2B5EF4-FFF2-40B4-BE49-F238E27FC236}">
                <a16:creationId xmlns:a16="http://schemas.microsoft.com/office/drawing/2014/main" id="{425A470D-3713-767E-957F-46C70C4EDB59}"/>
              </a:ext>
            </a:extLst>
          </p:cNvPr>
          <p:cNvSpPr txBox="1"/>
          <p:nvPr/>
        </p:nvSpPr>
        <p:spPr>
          <a:xfrm>
            <a:off x="6831604" y="1518134"/>
            <a:ext cx="380913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b="1">
                <a:ea typeface="Calibri"/>
                <a:cs typeface="Calibri"/>
              </a:rPr>
              <a:t>Mock</a:t>
            </a:r>
          </a:p>
          <a:p>
            <a:r>
              <a:rPr lang="en-US" sz="9600" b="1">
                <a:ea typeface="Calibri"/>
                <a:cs typeface="Calibri"/>
              </a:rPr>
              <a:t>Exams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7"/>
          <p:cNvSpPr txBox="1">
            <a:spLocks noGrp="1"/>
          </p:cNvSpPr>
          <p:nvPr>
            <p:ph type="title"/>
          </p:nvPr>
        </p:nvSpPr>
        <p:spPr>
          <a:xfrm>
            <a:off x="1285240" y="1050595"/>
            <a:ext cx="8074815" cy="950925"/>
          </a:xfrm>
          <a:prstGeom prst="rect">
            <a:avLst/>
          </a:prstGeom>
        </p:spPr>
        <p:txBody>
          <a:bodyPr vert="horz" lIns="91440" tIns="45720" rIns="91440" bIns="45720" rtlCol="0" anchor="ctr">
            <a:normAutofit fontScale="90000"/>
          </a:bodyPr>
          <a:lstStyle/>
          <a:p>
            <a:pPr marL="12700" algn="l" rtl="0">
              <a:lnSpc>
                <a:spcPct val="90000"/>
              </a:lnSpc>
              <a:spcBef>
                <a:spcPct val="0"/>
              </a:spcBef>
            </a:pPr>
            <a:r>
              <a:rPr lang="en-US" sz="5000" kern="1200">
                <a:solidFill>
                  <a:schemeClr val="tx1"/>
                </a:solidFill>
                <a:latin typeface="+mj-lt"/>
                <a:ea typeface="+mj-ea"/>
                <a:cs typeface="+mj-cs"/>
              </a:rPr>
              <a:t>Why </a:t>
            </a:r>
            <a:r>
              <a:rPr lang="en-US" sz="5000" kern="1200" spc="-5">
                <a:solidFill>
                  <a:schemeClr val="tx1"/>
                </a:solidFill>
                <a:latin typeface="+mj-lt"/>
                <a:ea typeface="+mj-ea"/>
                <a:cs typeface="+mj-cs"/>
              </a:rPr>
              <a:t>are </a:t>
            </a:r>
            <a:r>
              <a:rPr lang="en-US" sz="5000" kern="1200">
                <a:solidFill>
                  <a:schemeClr val="tx1"/>
                </a:solidFill>
                <a:latin typeface="+mj-lt"/>
                <a:ea typeface="+mj-ea"/>
                <a:cs typeface="+mj-cs"/>
              </a:rPr>
              <a:t>the Mocks</a:t>
            </a:r>
            <a:r>
              <a:rPr lang="en-US" sz="5000" kern="1200" spc="-80">
                <a:solidFill>
                  <a:schemeClr val="tx1"/>
                </a:solidFill>
                <a:latin typeface="+mj-lt"/>
                <a:ea typeface="+mj-ea"/>
                <a:cs typeface="+mj-cs"/>
              </a:rPr>
              <a:t> </a:t>
            </a:r>
            <a:r>
              <a:rPr lang="en-US" sz="5000" kern="1200">
                <a:solidFill>
                  <a:schemeClr val="tx1"/>
                </a:solidFill>
                <a:latin typeface="+mj-lt"/>
                <a:ea typeface="+mj-ea"/>
                <a:cs typeface="+mj-cs"/>
              </a:rPr>
              <a:t>important?</a:t>
            </a:r>
          </a:p>
        </p:txBody>
      </p:sp>
      <p:sp>
        <p:nvSpPr>
          <p:cNvPr id="8" name="object 8"/>
          <p:cNvSpPr txBox="1"/>
          <p:nvPr/>
        </p:nvSpPr>
        <p:spPr>
          <a:xfrm>
            <a:off x="863600" y="1778000"/>
            <a:ext cx="8849360" cy="4175759"/>
          </a:xfrm>
          <a:prstGeom prst="rect">
            <a:avLst/>
          </a:prstGeom>
        </p:spPr>
        <p:txBody>
          <a:bodyPr vert="horz" lIns="91440" tIns="45720" rIns="91440" bIns="45720" rtlCol="0" anchor="t">
            <a:normAutofit lnSpcReduction="10000"/>
          </a:bodyPr>
          <a:lstStyle/>
          <a:p>
            <a:pPr marL="12700" marR="489584" indent="-228600">
              <a:lnSpc>
                <a:spcPct val="90000"/>
              </a:lnSpc>
              <a:spcBef>
                <a:spcPts val="95"/>
              </a:spcBef>
              <a:buFont typeface="Arial" panose="020B0604020202020204" pitchFamily="34" charset="0"/>
              <a:buChar char="•"/>
              <a:defRPr/>
            </a:pPr>
            <a:r>
              <a:rPr lang="en-US" sz="2000" spc="25"/>
              <a:t>Mock</a:t>
            </a:r>
            <a:r>
              <a:rPr lang="en-US" sz="2000" spc="-140"/>
              <a:t> </a:t>
            </a:r>
            <a:r>
              <a:rPr lang="en-US" sz="2000" spc="-65"/>
              <a:t>exams</a:t>
            </a:r>
            <a:r>
              <a:rPr lang="en-US" sz="2000" spc="-150"/>
              <a:t> </a:t>
            </a:r>
            <a:r>
              <a:rPr lang="en-US" sz="2000" spc="-10"/>
              <a:t>are</a:t>
            </a:r>
            <a:r>
              <a:rPr lang="en-US" sz="2000" spc="-150"/>
              <a:t> </a:t>
            </a:r>
            <a:r>
              <a:rPr lang="en-US" sz="2000" b="1" u="heavy" spc="-10">
                <a:uFill>
                  <a:solidFill>
                    <a:srgbClr val="434343"/>
                  </a:solidFill>
                </a:uFill>
              </a:rPr>
              <a:t>vital</a:t>
            </a:r>
            <a:r>
              <a:rPr lang="en-US" sz="2000" b="1" u="heavy" spc="-150">
                <a:uFill>
                  <a:solidFill>
                    <a:srgbClr val="434343"/>
                  </a:solidFill>
                </a:uFill>
              </a:rPr>
              <a:t> </a:t>
            </a:r>
            <a:r>
              <a:rPr lang="en-US" sz="2000" b="1" u="heavy" spc="-10">
                <a:uFill>
                  <a:solidFill>
                    <a:srgbClr val="434343"/>
                  </a:solidFill>
                </a:uFill>
              </a:rPr>
              <a:t>for</a:t>
            </a:r>
            <a:r>
              <a:rPr lang="en-US" sz="2000" b="1" u="heavy" spc="-175">
                <a:uFill>
                  <a:solidFill>
                    <a:srgbClr val="434343"/>
                  </a:solidFill>
                </a:uFill>
              </a:rPr>
              <a:t> </a:t>
            </a:r>
            <a:r>
              <a:rPr lang="en-US" sz="2000" b="1" u="heavy" spc="-55">
                <a:uFill>
                  <a:solidFill>
                    <a:srgbClr val="434343"/>
                  </a:solidFill>
                </a:uFill>
              </a:rPr>
              <a:t>practice</a:t>
            </a:r>
            <a:r>
              <a:rPr lang="en-US" sz="2000" spc="-55"/>
              <a:t>;</a:t>
            </a:r>
            <a:r>
              <a:rPr lang="en-US" sz="2000" spc="-130"/>
              <a:t> </a:t>
            </a:r>
            <a:r>
              <a:rPr lang="en-US" sz="2000" spc="25"/>
              <a:t>just</a:t>
            </a:r>
            <a:r>
              <a:rPr lang="en-US" sz="2000" spc="-140"/>
              <a:t> </a:t>
            </a:r>
            <a:r>
              <a:rPr lang="en-US" sz="2000" spc="-114"/>
              <a:t>as</a:t>
            </a:r>
            <a:r>
              <a:rPr lang="en-US" sz="2000" spc="-160"/>
              <a:t> </a:t>
            </a:r>
            <a:r>
              <a:rPr lang="en-US" sz="2000"/>
              <a:t>actors</a:t>
            </a:r>
            <a:r>
              <a:rPr lang="en-US" sz="2000" spc="-150"/>
              <a:t> </a:t>
            </a:r>
            <a:r>
              <a:rPr lang="en-US" sz="2000" spc="-35"/>
              <a:t>need</a:t>
            </a:r>
            <a:r>
              <a:rPr lang="en-US" sz="2000" spc="-150"/>
              <a:t> </a:t>
            </a:r>
            <a:r>
              <a:rPr lang="en-US" sz="2000" spc="-100"/>
              <a:t>a</a:t>
            </a:r>
            <a:r>
              <a:rPr lang="en-US" sz="2000" spc="-165"/>
              <a:t> </a:t>
            </a:r>
            <a:r>
              <a:rPr lang="en-US" sz="2000" spc="-40"/>
              <a:t>stage  </a:t>
            </a:r>
            <a:r>
              <a:rPr lang="en-US" sz="2000" spc="-15"/>
              <a:t>rehearsal</a:t>
            </a:r>
            <a:r>
              <a:rPr lang="en-US" sz="2000" spc="-160"/>
              <a:t> </a:t>
            </a:r>
            <a:r>
              <a:rPr lang="en-US" sz="2000" spc="10"/>
              <a:t>before</a:t>
            </a:r>
            <a:r>
              <a:rPr lang="en-US" sz="2000" spc="-140"/>
              <a:t> </a:t>
            </a:r>
            <a:r>
              <a:rPr lang="en-US" sz="2000" spc="30"/>
              <a:t>the</a:t>
            </a:r>
            <a:r>
              <a:rPr lang="en-US" sz="2000" spc="-150"/>
              <a:t> </a:t>
            </a:r>
            <a:r>
              <a:rPr lang="en-US" sz="2000"/>
              <a:t>real</a:t>
            </a:r>
            <a:r>
              <a:rPr lang="en-US" sz="2000" spc="-165"/>
              <a:t> </a:t>
            </a:r>
            <a:r>
              <a:rPr lang="en-US" sz="2000" spc="-10"/>
              <a:t>performance,</a:t>
            </a:r>
            <a:r>
              <a:rPr lang="en-US" sz="2000" spc="-135"/>
              <a:t> </a:t>
            </a:r>
            <a:r>
              <a:rPr lang="en-US" sz="2000" spc="-65"/>
              <a:t>so</a:t>
            </a:r>
            <a:r>
              <a:rPr lang="en-US" sz="2000" spc="-160"/>
              <a:t> </a:t>
            </a:r>
            <a:r>
              <a:rPr lang="en-US" sz="2000" spc="25"/>
              <a:t>they</a:t>
            </a:r>
            <a:r>
              <a:rPr lang="en-US" sz="2000" spc="-140"/>
              <a:t> </a:t>
            </a:r>
            <a:r>
              <a:rPr lang="en-US" sz="2000" spc="-35"/>
              <a:t>need</a:t>
            </a:r>
            <a:r>
              <a:rPr lang="en-US" sz="2000" spc="-150"/>
              <a:t> </a:t>
            </a:r>
            <a:r>
              <a:rPr lang="en-US" sz="2000"/>
              <a:t>practice  </a:t>
            </a:r>
            <a:r>
              <a:rPr lang="en-US" sz="2000" spc="5"/>
              <a:t>under</a:t>
            </a:r>
            <a:r>
              <a:rPr lang="en-US" sz="2000" spc="-140"/>
              <a:t> </a:t>
            </a:r>
            <a:r>
              <a:rPr lang="en-US" sz="2000" spc="-45"/>
              <a:t>exam</a:t>
            </a:r>
            <a:r>
              <a:rPr lang="en-US" sz="2000" spc="-155"/>
              <a:t> </a:t>
            </a:r>
            <a:r>
              <a:rPr lang="en-US" sz="2000"/>
              <a:t>conditions</a:t>
            </a:r>
            <a:r>
              <a:rPr lang="en-US" sz="2000" spc="-114"/>
              <a:t> </a:t>
            </a:r>
            <a:r>
              <a:rPr lang="en-US" sz="2000" spc="10"/>
              <a:t>before</a:t>
            </a:r>
            <a:r>
              <a:rPr lang="en-US" sz="2000" spc="-140"/>
              <a:t> </a:t>
            </a:r>
            <a:r>
              <a:rPr lang="en-US" sz="2000" spc="25"/>
              <a:t>they</a:t>
            </a:r>
            <a:r>
              <a:rPr lang="en-US" sz="2000" spc="-150"/>
              <a:t> </a:t>
            </a:r>
            <a:r>
              <a:rPr lang="en-US" sz="2000" spc="10"/>
              <a:t>take</a:t>
            </a:r>
            <a:r>
              <a:rPr lang="en-US" sz="2000" spc="-140"/>
              <a:t> </a:t>
            </a:r>
            <a:r>
              <a:rPr lang="en-US" sz="2000" spc="30"/>
              <a:t>the</a:t>
            </a:r>
            <a:r>
              <a:rPr lang="en-US" sz="2000" spc="-150"/>
              <a:t> </a:t>
            </a:r>
            <a:r>
              <a:rPr lang="en-US" sz="2000"/>
              <a:t>real</a:t>
            </a:r>
            <a:r>
              <a:rPr lang="en-US" sz="2000" spc="-165"/>
              <a:t> </a:t>
            </a:r>
            <a:r>
              <a:rPr lang="en-US" sz="2000" spc="-65"/>
              <a:t>exams</a:t>
            </a:r>
            <a:r>
              <a:rPr lang="en-US" sz="2000" spc="-150"/>
              <a:t> </a:t>
            </a:r>
            <a:r>
              <a:rPr lang="en-US" sz="2000" spc="25"/>
              <a:t>in</a:t>
            </a:r>
            <a:r>
              <a:rPr lang="en-US" sz="2000" spc="-145"/>
              <a:t> </a:t>
            </a:r>
            <a:r>
              <a:rPr lang="en-US" sz="2000" spc="30"/>
              <a:t>the  </a:t>
            </a:r>
            <a:r>
              <a:rPr lang="en-US" sz="2000" spc="-35"/>
              <a:t>summer.</a:t>
            </a:r>
            <a:endParaRPr lang="en-US" sz="2000"/>
          </a:p>
          <a:p>
            <a:pPr indent="-228600">
              <a:lnSpc>
                <a:spcPct val="90000"/>
              </a:lnSpc>
              <a:spcBef>
                <a:spcPts val="25"/>
              </a:spcBef>
              <a:buFont typeface="Arial" panose="020B0604020202020204" pitchFamily="34" charset="0"/>
              <a:buChar char="•"/>
              <a:defRPr/>
            </a:pPr>
            <a:endParaRPr lang="en-US" sz="2000"/>
          </a:p>
          <a:p>
            <a:pPr marL="12700" marR="5080" indent="-228600">
              <a:lnSpc>
                <a:spcPct val="90000"/>
              </a:lnSpc>
              <a:buFont typeface="Arial" panose="020B0604020202020204" pitchFamily="34" charset="0"/>
              <a:buChar char="•"/>
              <a:defRPr/>
            </a:pPr>
            <a:r>
              <a:rPr lang="en-US" sz="2000" spc="25"/>
              <a:t>Mock</a:t>
            </a:r>
            <a:r>
              <a:rPr lang="en-US" sz="2000" spc="-145"/>
              <a:t> </a:t>
            </a:r>
            <a:r>
              <a:rPr lang="en-US" sz="2000" spc="-65"/>
              <a:t>exams</a:t>
            </a:r>
            <a:r>
              <a:rPr lang="en-US" sz="2000" spc="-145"/>
              <a:t> </a:t>
            </a:r>
            <a:r>
              <a:rPr lang="en-US" sz="2000" b="1" u="heavy" spc="-20">
                <a:uFill>
                  <a:solidFill>
                    <a:srgbClr val="434343"/>
                  </a:solidFill>
                </a:uFill>
              </a:rPr>
              <a:t>test</a:t>
            </a:r>
            <a:r>
              <a:rPr lang="en-US" sz="2000" b="1" u="heavy" spc="-165">
                <a:uFill>
                  <a:solidFill>
                    <a:srgbClr val="434343"/>
                  </a:solidFill>
                </a:uFill>
              </a:rPr>
              <a:t> </a:t>
            </a:r>
            <a:r>
              <a:rPr lang="en-US" sz="2000" b="1" u="heavy" spc="-45">
                <a:uFill>
                  <a:solidFill>
                    <a:srgbClr val="434343"/>
                  </a:solidFill>
                </a:uFill>
              </a:rPr>
              <a:t>your</a:t>
            </a:r>
            <a:r>
              <a:rPr lang="en-US" sz="2000" b="1" u="heavy" spc="-175">
                <a:uFill>
                  <a:solidFill>
                    <a:srgbClr val="434343"/>
                  </a:solidFill>
                </a:uFill>
              </a:rPr>
              <a:t> </a:t>
            </a:r>
            <a:r>
              <a:rPr lang="en-US" sz="2000" b="1" u="heavy" spc="-60">
                <a:uFill>
                  <a:solidFill>
                    <a:srgbClr val="434343"/>
                  </a:solidFill>
                </a:uFill>
              </a:rPr>
              <a:t>knowledge</a:t>
            </a:r>
            <a:r>
              <a:rPr lang="en-US" sz="2000" b="1" spc="-155"/>
              <a:t> </a:t>
            </a:r>
            <a:r>
              <a:rPr lang="en-US" sz="2000" spc="-35"/>
              <a:t>and</a:t>
            </a:r>
            <a:r>
              <a:rPr lang="en-US" sz="2000" spc="-165"/>
              <a:t> </a:t>
            </a:r>
            <a:r>
              <a:rPr lang="en-US" sz="2000" spc="50"/>
              <a:t>let</a:t>
            </a:r>
            <a:r>
              <a:rPr lang="en-US" sz="2000" spc="-145"/>
              <a:t> </a:t>
            </a:r>
            <a:r>
              <a:rPr lang="en-US" sz="2000" spc="15"/>
              <a:t>them,</a:t>
            </a:r>
            <a:r>
              <a:rPr lang="en-US" sz="2000" spc="-155"/>
              <a:t> </a:t>
            </a:r>
            <a:r>
              <a:rPr lang="en-US" sz="2000" spc="-35"/>
              <a:t>and</a:t>
            </a:r>
            <a:r>
              <a:rPr lang="en-US" sz="2000" spc="-150"/>
              <a:t> </a:t>
            </a:r>
            <a:r>
              <a:rPr lang="en-US" sz="2000" spc="55"/>
              <a:t>their</a:t>
            </a:r>
            <a:r>
              <a:rPr lang="en-US" sz="2000" spc="-155"/>
              <a:t> </a:t>
            </a:r>
            <a:r>
              <a:rPr lang="en-US" sz="2000" spc="-15"/>
              <a:t>teachers  </a:t>
            </a:r>
            <a:r>
              <a:rPr lang="en-US" sz="2000" spc="25"/>
              <a:t>know</a:t>
            </a:r>
            <a:r>
              <a:rPr lang="en-US" sz="2000" spc="-155"/>
              <a:t> </a:t>
            </a:r>
            <a:r>
              <a:rPr lang="en-US" sz="2000" spc="5"/>
              <a:t>which</a:t>
            </a:r>
            <a:r>
              <a:rPr lang="en-US" sz="2000" spc="-140"/>
              <a:t> </a:t>
            </a:r>
            <a:r>
              <a:rPr lang="en-US" sz="2000"/>
              <a:t>topics</a:t>
            </a:r>
            <a:r>
              <a:rPr lang="en-US" sz="2000" spc="-140"/>
              <a:t> </a:t>
            </a:r>
            <a:r>
              <a:rPr lang="en-US" sz="2000" spc="-10"/>
              <a:t>are</a:t>
            </a:r>
            <a:r>
              <a:rPr lang="en-US" sz="2000" spc="-160"/>
              <a:t> </a:t>
            </a:r>
            <a:r>
              <a:rPr lang="en-US" sz="2000" spc="55"/>
              <a:t>their</a:t>
            </a:r>
            <a:r>
              <a:rPr lang="en-US" sz="2000" spc="-140"/>
              <a:t> </a:t>
            </a:r>
            <a:r>
              <a:rPr lang="en-US" sz="2000"/>
              <a:t>strongest</a:t>
            </a:r>
            <a:r>
              <a:rPr lang="en-US" sz="2000" spc="-140"/>
              <a:t> </a:t>
            </a:r>
            <a:r>
              <a:rPr lang="en-US" sz="2000" spc="-35"/>
              <a:t>and</a:t>
            </a:r>
            <a:r>
              <a:rPr lang="en-US" sz="2000" spc="-160"/>
              <a:t> </a:t>
            </a:r>
            <a:r>
              <a:rPr lang="en-US" sz="2000" spc="-25"/>
              <a:t>weakest.</a:t>
            </a:r>
            <a:r>
              <a:rPr lang="en-US" sz="2000" spc="-150"/>
              <a:t> </a:t>
            </a:r>
            <a:r>
              <a:rPr lang="en-US" sz="2000" spc="-30"/>
              <a:t>You</a:t>
            </a:r>
            <a:r>
              <a:rPr lang="en-US" sz="2000" spc="-145"/>
              <a:t> </a:t>
            </a:r>
            <a:r>
              <a:rPr lang="en-US" sz="2000" spc="-45"/>
              <a:t>(and</a:t>
            </a:r>
            <a:r>
              <a:rPr lang="en-US" sz="2000" spc="-135"/>
              <a:t> </a:t>
            </a:r>
            <a:r>
              <a:rPr lang="en-US" sz="2000" spc="30"/>
              <a:t>the  </a:t>
            </a:r>
            <a:r>
              <a:rPr lang="en-US" sz="2000" spc="-5"/>
              <a:t>students) </a:t>
            </a:r>
            <a:r>
              <a:rPr lang="en-US" sz="2000" spc="-55"/>
              <a:t>can </a:t>
            </a:r>
            <a:r>
              <a:rPr lang="en-US" sz="2000" spc="25"/>
              <a:t>then </a:t>
            </a:r>
            <a:r>
              <a:rPr lang="en-US" sz="2000" spc="-15"/>
              <a:t>plan </a:t>
            </a:r>
            <a:r>
              <a:rPr lang="en-US" sz="2000" spc="5"/>
              <a:t>revision </a:t>
            </a:r>
            <a:r>
              <a:rPr lang="en-US" sz="2000" spc="-60"/>
              <a:t>based </a:t>
            </a:r>
            <a:r>
              <a:rPr lang="en-US" sz="2000" spc="-5"/>
              <a:t>on </a:t>
            </a:r>
            <a:r>
              <a:rPr lang="en-US" sz="2000" spc="-10"/>
              <a:t>giving </a:t>
            </a:r>
            <a:r>
              <a:rPr lang="en-US" sz="2000"/>
              <a:t>more </a:t>
            </a:r>
            <a:r>
              <a:rPr lang="en-US" sz="2000" spc="30"/>
              <a:t>time </a:t>
            </a:r>
            <a:r>
              <a:rPr lang="en-US" sz="2000" spc="80"/>
              <a:t>to  </a:t>
            </a:r>
            <a:r>
              <a:rPr lang="en-US" sz="2000" spc="30"/>
              <a:t>your </a:t>
            </a:r>
            <a:r>
              <a:rPr lang="en-US" sz="2000" spc="-10"/>
              <a:t>weakest</a:t>
            </a:r>
            <a:r>
              <a:rPr lang="en-US" sz="2000" spc="-350"/>
              <a:t> </a:t>
            </a:r>
            <a:r>
              <a:rPr lang="en-US" sz="2000" spc="-65"/>
              <a:t>areas.</a:t>
            </a:r>
            <a:endParaRPr lang="en-US" sz="2000"/>
          </a:p>
          <a:p>
            <a:pPr indent="-228600">
              <a:lnSpc>
                <a:spcPct val="90000"/>
              </a:lnSpc>
              <a:spcBef>
                <a:spcPts val="40"/>
              </a:spcBef>
              <a:buFont typeface="Arial" panose="020B0604020202020204" pitchFamily="34" charset="0"/>
              <a:buChar char="•"/>
              <a:defRPr/>
            </a:pPr>
            <a:endParaRPr lang="en-US" sz="2000"/>
          </a:p>
          <a:p>
            <a:pPr marL="12700" marR="31750" indent="-228600">
              <a:lnSpc>
                <a:spcPct val="90000"/>
              </a:lnSpc>
              <a:buFont typeface="Arial" panose="020B0604020202020204" pitchFamily="34" charset="0"/>
              <a:buChar char="•"/>
              <a:defRPr/>
            </a:pPr>
            <a:r>
              <a:rPr lang="en-US" sz="2000" spc="110"/>
              <a:t>It</a:t>
            </a:r>
            <a:r>
              <a:rPr lang="en-US" sz="2000" spc="-160"/>
              <a:t> </a:t>
            </a:r>
            <a:r>
              <a:rPr lang="en-US" sz="2000" spc="60"/>
              <a:t>will</a:t>
            </a:r>
            <a:r>
              <a:rPr lang="en-US" sz="2000" spc="-170"/>
              <a:t> </a:t>
            </a:r>
            <a:r>
              <a:rPr lang="en-US" sz="2000" spc="-5"/>
              <a:t>help</a:t>
            </a:r>
            <a:r>
              <a:rPr lang="en-US" sz="2000" spc="-140"/>
              <a:t> </a:t>
            </a:r>
            <a:r>
              <a:rPr lang="en-US" sz="2000" spc="15"/>
              <a:t>them</a:t>
            </a:r>
            <a:r>
              <a:rPr lang="en-US" sz="2000" spc="-140"/>
              <a:t> </a:t>
            </a:r>
            <a:r>
              <a:rPr lang="en-US" sz="2000" b="1" u="heavy" spc="-45">
                <a:uFill>
                  <a:solidFill>
                    <a:srgbClr val="434343"/>
                  </a:solidFill>
                </a:uFill>
              </a:rPr>
              <a:t>recall</a:t>
            </a:r>
            <a:r>
              <a:rPr lang="en-US" sz="2000" b="1" u="heavy" spc="-155">
                <a:uFill>
                  <a:solidFill>
                    <a:srgbClr val="434343"/>
                  </a:solidFill>
                </a:uFill>
              </a:rPr>
              <a:t> </a:t>
            </a:r>
            <a:r>
              <a:rPr lang="en-US" sz="2000" b="1" u="heavy" spc="-60">
                <a:uFill>
                  <a:solidFill>
                    <a:srgbClr val="434343"/>
                  </a:solidFill>
                </a:uFill>
              </a:rPr>
              <a:t>knowledge</a:t>
            </a:r>
            <a:r>
              <a:rPr lang="en-US" sz="2000" b="1" spc="-155"/>
              <a:t> </a:t>
            </a:r>
            <a:r>
              <a:rPr lang="en-US" sz="2000" spc="25"/>
              <a:t>in</a:t>
            </a:r>
            <a:r>
              <a:rPr lang="en-US" sz="2000" spc="-165"/>
              <a:t> </a:t>
            </a:r>
            <a:r>
              <a:rPr lang="en-US" sz="2000" spc="55"/>
              <a:t>their</a:t>
            </a:r>
            <a:r>
              <a:rPr lang="en-US" sz="2000" spc="-150"/>
              <a:t> </a:t>
            </a:r>
            <a:r>
              <a:rPr lang="en-US" sz="2000"/>
              <a:t>real</a:t>
            </a:r>
            <a:r>
              <a:rPr lang="en-US" sz="2000" spc="-180"/>
              <a:t> </a:t>
            </a:r>
            <a:r>
              <a:rPr lang="en-US" sz="2000" spc="-75"/>
              <a:t>exams.</a:t>
            </a:r>
            <a:r>
              <a:rPr lang="en-US" sz="2000" spc="-155"/>
              <a:t> </a:t>
            </a:r>
            <a:r>
              <a:rPr lang="en-US" sz="2000" spc="10"/>
              <a:t>Their</a:t>
            </a:r>
            <a:r>
              <a:rPr lang="en-US" sz="2000" spc="-145"/>
              <a:t> </a:t>
            </a:r>
            <a:r>
              <a:rPr lang="en-US" sz="2000" spc="-150"/>
              <a:t>GCSE  </a:t>
            </a:r>
            <a:r>
              <a:rPr lang="en-US" sz="2000" spc="-65"/>
              <a:t>exams</a:t>
            </a:r>
            <a:r>
              <a:rPr lang="en-US" sz="2000" spc="-155"/>
              <a:t> </a:t>
            </a:r>
            <a:r>
              <a:rPr lang="en-US" sz="2000" spc="25"/>
              <a:t>might</a:t>
            </a:r>
            <a:r>
              <a:rPr lang="en-US" sz="2000" spc="-145"/>
              <a:t> </a:t>
            </a:r>
            <a:r>
              <a:rPr lang="en-US" sz="2000" spc="-70"/>
              <a:t>seem</a:t>
            </a:r>
            <a:r>
              <a:rPr lang="en-US" sz="2000" spc="-155"/>
              <a:t> </a:t>
            </a:r>
            <a:r>
              <a:rPr lang="en-US" sz="2000" spc="-100"/>
              <a:t>a</a:t>
            </a:r>
            <a:r>
              <a:rPr lang="en-US" sz="2000" spc="-170"/>
              <a:t> </a:t>
            </a:r>
            <a:r>
              <a:rPr lang="en-US" sz="2000" spc="-10"/>
              <a:t>long</a:t>
            </a:r>
            <a:r>
              <a:rPr lang="en-US" sz="2000" spc="-135"/>
              <a:t> </a:t>
            </a:r>
            <a:r>
              <a:rPr lang="en-US" sz="2000"/>
              <a:t>way</a:t>
            </a:r>
            <a:r>
              <a:rPr lang="en-US" sz="2000" spc="-170"/>
              <a:t> </a:t>
            </a:r>
            <a:r>
              <a:rPr lang="en-US" sz="2000" spc="-45"/>
              <a:t>away,</a:t>
            </a:r>
            <a:r>
              <a:rPr lang="en-US" sz="2000" spc="-165"/>
              <a:t> </a:t>
            </a:r>
            <a:r>
              <a:rPr lang="en-US" sz="2000" spc="55"/>
              <a:t>but</a:t>
            </a:r>
            <a:r>
              <a:rPr lang="en-US" sz="2000" spc="-150"/>
              <a:t> </a:t>
            </a:r>
            <a:r>
              <a:rPr lang="en-US" sz="2000" spc="80"/>
              <a:t>if</a:t>
            </a:r>
            <a:r>
              <a:rPr lang="en-US" sz="2000" spc="-170"/>
              <a:t> </a:t>
            </a:r>
            <a:r>
              <a:rPr lang="en-US" sz="2000" spc="25"/>
              <a:t>they</a:t>
            </a:r>
            <a:r>
              <a:rPr lang="en-US" sz="2000" spc="-155"/>
              <a:t> </a:t>
            </a:r>
            <a:r>
              <a:rPr lang="en-US" sz="2000" spc="-10"/>
              <a:t>revise</a:t>
            </a:r>
            <a:r>
              <a:rPr lang="en-US" sz="2000" spc="-155"/>
              <a:t> </a:t>
            </a:r>
            <a:r>
              <a:rPr lang="en-US" sz="2000" spc="25"/>
              <a:t>thoroughly  </a:t>
            </a:r>
            <a:r>
              <a:rPr lang="en-US" sz="2000" spc="-15"/>
              <a:t>now, </a:t>
            </a:r>
            <a:r>
              <a:rPr lang="en-US" sz="2000" spc="25"/>
              <a:t>they </a:t>
            </a:r>
            <a:r>
              <a:rPr lang="en-US" sz="2000" spc="60"/>
              <a:t>will </a:t>
            </a:r>
            <a:r>
              <a:rPr lang="en-US" sz="2000" spc="-30"/>
              <a:t>be </a:t>
            </a:r>
            <a:r>
              <a:rPr lang="en-US" sz="2000" spc="-60"/>
              <a:t>amazed </a:t>
            </a:r>
            <a:r>
              <a:rPr lang="en-US" sz="2000" spc="35"/>
              <a:t>at </a:t>
            </a:r>
            <a:r>
              <a:rPr lang="en-US" sz="2000" spc="25"/>
              <a:t>how </a:t>
            </a:r>
            <a:r>
              <a:rPr lang="en-US" sz="2000" spc="10"/>
              <a:t>quickly </a:t>
            </a:r>
            <a:r>
              <a:rPr lang="en-US" sz="2000" spc="-35"/>
              <a:t>and </a:t>
            </a:r>
            <a:r>
              <a:rPr lang="en-US" sz="2000" spc="-30"/>
              <a:t>easily </a:t>
            </a:r>
            <a:r>
              <a:rPr lang="en-US" sz="2000" spc="25"/>
              <a:t>they </a:t>
            </a:r>
            <a:r>
              <a:rPr lang="en-US" sz="2000" spc="60"/>
              <a:t>will  </a:t>
            </a:r>
            <a:r>
              <a:rPr lang="en-US" sz="2000"/>
              <a:t>remember</a:t>
            </a:r>
            <a:r>
              <a:rPr lang="en-US" sz="2000" spc="-155"/>
              <a:t> </a:t>
            </a:r>
            <a:r>
              <a:rPr lang="en-US" sz="2000"/>
              <a:t>things</a:t>
            </a:r>
            <a:r>
              <a:rPr lang="en-US" sz="2000" spc="-130"/>
              <a:t> </a:t>
            </a:r>
            <a:r>
              <a:rPr lang="en-US" sz="2000"/>
              <a:t>when</a:t>
            </a:r>
            <a:r>
              <a:rPr lang="en-US" sz="2000" spc="-155"/>
              <a:t> </a:t>
            </a:r>
            <a:r>
              <a:rPr lang="en-US" sz="2000" spc="25"/>
              <a:t>they</a:t>
            </a:r>
            <a:r>
              <a:rPr lang="en-US" sz="2000" spc="-145"/>
              <a:t> </a:t>
            </a:r>
            <a:r>
              <a:rPr lang="en-US" sz="2000" spc="-10"/>
              <a:t>revise</a:t>
            </a:r>
            <a:r>
              <a:rPr lang="en-US" sz="2000" spc="-155"/>
              <a:t> </a:t>
            </a:r>
            <a:r>
              <a:rPr lang="en-US" sz="2000" spc="-100"/>
              <a:t>a</a:t>
            </a:r>
            <a:r>
              <a:rPr lang="en-US" sz="2000" spc="-170"/>
              <a:t> </a:t>
            </a:r>
            <a:r>
              <a:rPr lang="en-US" sz="2000" spc="-45"/>
              <a:t>second</a:t>
            </a:r>
            <a:r>
              <a:rPr lang="en-US" sz="2000" spc="-155"/>
              <a:t> </a:t>
            </a:r>
            <a:r>
              <a:rPr lang="en-US" sz="2000"/>
              <a:t>time.</a:t>
            </a:r>
          </a:p>
          <a:p>
            <a:pPr indent="-228600">
              <a:lnSpc>
                <a:spcPct val="90000"/>
              </a:lnSpc>
              <a:spcBef>
                <a:spcPts val="40"/>
              </a:spcBef>
              <a:buFont typeface="Arial" panose="020B0604020202020204" pitchFamily="34" charset="0"/>
              <a:buChar char="•"/>
              <a:defRPr/>
            </a:pPr>
            <a:endParaRPr lang="en-US" sz="2000"/>
          </a:p>
          <a:p>
            <a:pPr marL="12700" marR="41275" indent="-228600">
              <a:lnSpc>
                <a:spcPct val="90000"/>
              </a:lnSpc>
              <a:buFont typeface="Arial" panose="020B0604020202020204" pitchFamily="34" charset="0"/>
              <a:buChar char="•"/>
              <a:defRPr/>
            </a:pPr>
            <a:r>
              <a:rPr lang="en-US" sz="2000" b="1" u="heavy" spc="-50">
                <a:uFill>
                  <a:solidFill>
                    <a:srgbClr val="434343"/>
                  </a:solidFill>
                </a:uFill>
              </a:rPr>
              <a:t>For</a:t>
            </a:r>
            <a:r>
              <a:rPr lang="en-US" sz="2000" b="1" u="heavy" spc="-175">
                <a:uFill>
                  <a:solidFill>
                    <a:srgbClr val="434343"/>
                  </a:solidFill>
                </a:uFill>
              </a:rPr>
              <a:t> </a:t>
            </a:r>
            <a:r>
              <a:rPr lang="en-US" sz="2000" b="1" u="heavy" spc="-95">
                <a:uFill>
                  <a:solidFill>
                    <a:srgbClr val="434343"/>
                  </a:solidFill>
                </a:uFill>
              </a:rPr>
              <a:t>subjects</a:t>
            </a:r>
            <a:r>
              <a:rPr lang="en-US" sz="2000" b="1" u="heavy" spc="-165">
                <a:uFill>
                  <a:solidFill>
                    <a:srgbClr val="434343"/>
                  </a:solidFill>
                </a:uFill>
              </a:rPr>
              <a:t> </a:t>
            </a:r>
            <a:r>
              <a:rPr lang="en-US" sz="2000" b="1" u="heavy" spc="5">
                <a:uFill>
                  <a:solidFill>
                    <a:srgbClr val="434343"/>
                  </a:solidFill>
                </a:uFill>
              </a:rPr>
              <a:t>that</a:t>
            </a:r>
            <a:r>
              <a:rPr lang="en-US" sz="2000" b="1" u="heavy" spc="-165">
                <a:uFill>
                  <a:solidFill>
                    <a:srgbClr val="434343"/>
                  </a:solidFill>
                </a:uFill>
              </a:rPr>
              <a:t> </a:t>
            </a:r>
            <a:r>
              <a:rPr lang="en-US" sz="2000" b="1" u="heavy" spc="-25">
                <a:uFill>
                  <a:solidFill>
                    <a:srgbClr val="434343"/>
                  </a:solidFill>
                </a:uFill>
              </a:rPr>
              <a:t>are</a:t>
            </a:r>
            <a:r>
              <a:rPr lang="en-US" sz="2000" b="1" u="heavy" spc="-165">
                <a:uFill>
                  <a:solidFill>
                    <a:srgbClr val="434343"/>
                  </a:solidFill>
                </a:uFill>
              </a:rPr>
              <a:t> </a:t>
            </a:r>
            <a:r>
              <a:rPr lang="en-US" sz="2000" b="1" u="heavy" spc="-25">
                <a:uFill>
                  <a:solidFill>
                    <a:srgbClr val="434343"/>
                  </a:solidFill>
                </a:uFill>
              </a:rPr>
              <a:t>tiered</a:t>
            </a:r>
            <a:r>
              <a:rPr lang="en-US" sz="2000" spc="-25"/>
              <a:t>,</a:t>
            </a:r>
            <a:r>
              <a:rPr lang="en-US" sz="2000" spc="-155"/>
              <a:t> </a:t>
            </a:r>
            <a:r>
              <a:rPr lang="en-US" sz="2000" spc="25"/>
              <a:t>this</a:t>
            </a:r>
            <a:r>
              <a:rPr lang="en-US" sz="2000" spc="-160"/>
              <a:t> </a:t>
            </a:r>
            <a:r>
              <a:rPr lang="en-US" sz="2000" spc="60"/>
              <a:t>will</a:t>
            </a:r>
            <a:r>
              <a:rPr lang="en-US" sz="2000" spc="-155"/>
              <a:t> </a:t>
            </a:r>
            <a:r>
              <a:rPr lang="en-US" sz="2000"/>
              <a:t>act</a:t>
            </a:r>
            <a:r>
              <a:rPr lang="en-US" sz="2000" spc="-160"/>
              <a:t> </a:t>
            </a:r>
            <a:r>
              <a:rPr lang="en-US" sz="2000" spc="-114"/>
              <a:t>as</a:t>
            </a:r>
            <a:r>
              <a:rPr lang="en-US" sz="2000" spc="-165"/>
              <a:t> </a:t>
            </a:r>
            <a:r>
              <a:rPr lang="en-US" sz="2000" spc="-100"/>
              <a:t>a</a:t>
            </a:r>
            <a:r>
              <a:rPr lang="en-US" sz="2000" spc="-175"/>
              <a:t> </a:t>
            </a:r>
            <a:r>
              <a:rPr lang="en-US" sz="2000" spc="25"/>
              <a:t>‘test</a:t>
            </a:r>
            <a:r>
              <a:rPr lang="en-US" sz="2000" spc="-160"/>
              <a:t> </a:t>
            </a:r>
            <a:r>
              <a:rPr lang="en-US" sz="2000" spc="25"/>
              <a:t>run’</a:t>
            </a:r>
            <a:r>
              <a:rPr lang="en-US" sz="2000" spc="-140"/>
              <a:t> </a:t>
            </a:r>
            <a:r>
              <a:rPr lang="en-US" sz="2000" spc="-5"/>
              <a:t>–</a:t>
            </a:r>
            <a:r>
              <a:rPr lang="en-US" sz="2000" spc="-155"/>
              <a:t> </a:t>
            </a:r>
            <a:r>
              <a:rPr lang="en-US" sz="2000" spc="25"/>
              <a:t>they</a:t>
            </a:r>
            <a:r>
              <a:rPr lang="en-US" sz="2000" spc="-155"/>
              <a:t> </a:t>
            </a:r>
            <a:r>
              <a:rPr lang="en-US" sz="2000" spc="60"/>
              <a:t>will  </a:t>
            </a:r>
            <a:r>
              <a:rPr lang="en-US" sz="2000" spc="50"/>
              <a:t>not</a:t>
            </a:r>
            <a:r>
              <a:rPr lang="en-US" sz="2000" spc="-140"/>
              <a:t> </a:t>
            </a:r>
            <a:r>
              <a:rPr lang="en-US" sz="2000" spc="-30"/>
              <a:t>be</a:t>
            </a:r>
            <a:r>
              <a:rPr lang="en-US" sz="2000" spc="-160"/>
              <a:t> </a:t>
            </a:r>
            <a:r>
              <a:rPr lang="en-US" sz="2000" spc="-30"/>
              <a:t>able</a:t>
            </a:r>
            <a:r>
              <a:rPr lang="en-US" sz="2000" spc="-140"/>
              <a:t> </a:t>
            </a:r>
            <a:r>
              <a:rPr lang="en-US" sz="2000" spc="80"/>
              <a:t>to</a:t>
            </a:r>
            <a:r>
              <a:rPr lang="en-US" sz="2000" spc="-150"/>
              <a:t> </a:t>
            </a:r>
            <a:r>
              <a:rPr lang="en-US" sz="2000" spc="30"/>
              <a:t>enter</a:t>
            </a:r>
            <a:r>
              <a:rPr lang="en-US" sz="2000" spc="-150"/>
              <a:t> </a:t>
            </a:r>
            <a:r>
              <a:rPr lang="en-US" sz="2000" spc="75"/>
              <a:t>for</a:t>
            </a:r>
            <a:r>
              <a:rPr lang="en-US" sz="2000" spc="-150"/>
              <a:t> </a:t>
            </a:r>
            <a:r>
              <a:rPr lang="en-US" sz="2000" spc="30"/>
              <a:t>the</a:t>
            </a:r>
            <a:r>
              <a:rPr lang="en-US" sz="2000" spc="-150"/>
              <a:t> </a:t>
            </a:r>
            <a:r>
              <a:rPr lang="en-US" sz="2000" spc="5"/>
              <a:t>Higher</a:t>
            </a:r>
            <a:r>
              <a:rPr lang="en-US" sz="2000" spc="-140"/>
              <a:t> </a:t>
            </a:r>
            <a:r>
              <a:rPr lang="en-US" sz="2000" spc="10"/>
              <a:t>Tier</a:t>
            </a:r>
            <a:r>
              <a:rPr lang="en-US" sz="2000" spc="-140"/>
              <a:t> </a:t>
            </a:r>
            <a:r>
              <a:rPr lang="en-US" sz="2000" spc="25"/>
              <a:t>in</a:t>
            </a:r>
            <a:r>
              <a:rPr lang="en-US" sz="2000" spc="-160"/>
              <a:t> </a:t>
            </a:r>
            <a:r>
              <a:rPr lang="en-US" sz="2000" spc="30"/>
              <a:t>the</a:t>
            </a:r>
            <a:r>
              <a:rPr lang="en-US" sz="2000" spc="-135"/>
              <a:t> </a:t>
            </a:r>
            <a:r>
              <a:rPr lang="en-US" sz="2000" spc="-20"/>
              <a:t>summer</a:t>
            </a:r>
            <a:r>
              <a:rPr lang="en-US" sz="2000" spc="-160"/>
              <a:t> </a:t>
            </a:r>
            <a:r>
              <a:rPr lang="en-US" sz="2000" spc="-45"/>
              <a:t>unless</a:t>
            </a:r>
            <a:r>
              <a:rPr lang="en-US" sz="2000" spc="-140"/>
              <a:t> </a:t>
            </a:r>
            <a:r>
              <a:rPr lang="en-US" sz="2000" spc="25"/>
              <a:t>they  </a:t>
            </a:r>
            <a:r>
              <a:rPr lang="en-US" sz="2000" spc="10"/>
              <a:t>prove</a:t>
            </a:r>
            <a:r>
              <a:rPr lang="en-US" sz="2000" spc="-160"/>
              <a:t> </a:t>
            </a:r>
            <a:r>
              <a:rPr lang="en-US" sz="2000" spc="25"/>
              <a:t>they</a:t>
            </a:r>
            <a:r>
              <a:rPr lang="en-US" sz="2000" spc="-145"/>
              <a:t> </a:t>
            </a:r>
            <a:r>
              <a:rPr lang="en-US" sz="2000" spc="-55"/>
              <a:t>can</a:t>
            </a:r>
            <a:r>
              <a:rPr lang="en-US" sz="2000" spc="-160"/>
              <a:t> </a:t>
            </a:r>
            <a:r>
              <a:rPr lang="en-US" sz="2000" spc="30"/>
              <a:t>perform</a:t>
            </a:r>
            <a:r>
              <a:rPr lang="en-US" sz="2000" spc="-160"/>
              <a:t> </a:t>
            </a:r>
            <a:r>
              <a:rPr lang="en-US" sz="2000" spc="30"/>
              <a:t>well</a:t>
            </a:r>
            <a:r>
              <a:rPr lang="en-US" sz="2000" spc="-160"/>
              <a:t> </a:t>
            </a:r>
            <a:r>
              <a:rPr lang="en-US" sz="2000" spc="25"/>
              <a:t>in</a:t>
            </a:r>
            <a:r>
              <a:rPr lang="en-US" sz="2000" spc="-170"/>
              <a:t> </a:t>
            </a:r>
            <a:r>
              <a:rPr lang="en-US" sz="2000" spc="30"/>
              <a:t>the</a:t>
            </a:r>
            <a:r>
              <a:rPr lang="en-US" sz="2000" spc="-160"/>
              <a:t> </a:t>
            </a:r>
            <a:r>
              <a:rPr lang="en-US" sz="2000" spc="-55"/>
              <a:t>mocks</a:t>
            </a:r>
            <a:r>
              <a:rPr lang="en-US" sz="1300" spc="-55"/>
              <a:t>.</a:t>
            </a:r>
            <a:endParaRPr lang="en-US"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2"/>
          <p:cNvSpPr>
            <a:spLocks noGrp="1"/>
          </p:cNvSpPr>
          <p:nvPr>
            <p:ph type="title"/>
          </p:nvPr>
        </p:nvSpPr>
        <p:spPr>
          <a:xfrm>
            <a:off x="1775520" y="247980"/>
            <a:ext cx="8712968" cy="986526"/>
          </a:xfrm>
          <a:solidFill>
            <a:srgbClr val="002060"/>
          </a:solidFill>
        </p:spPr>
        <p:txBody>
          <a:bodyPr>
            <a:normAutofit fontScale="90000"/>
          </a:bodyPr>
          <a:lstStyle/>
          <a:p>
            <a:r>
              <a:rPr lang="en-GB" sz="3200"/>
              <a:t>YEAR 11 STUDENT MARGINAL GAINS??</a:t>
            </a:r>
          </a:p>
        </p:txBody>
      </p:sp>
      <p:sp>
        <p:nvSpPr>
          <p:cNvPr id="7" name="TextBox 6"/>
          <p:cNvSpPr txBox="1"/>
          <p:nvPr/>
        </p:nvSpPr>
        <p:spPr>
          <a:xfrm>
            <a:off x="1722562" y="2292298"/>
            <a:ext cx="1944216" cy="923330"/>
          </a:xfrm>
          <a:prstGeom prst="rect">
            <a:avLst/>
          </a:prstGeom>
          <a:noFill/>
        </p:spPr>
        <p:txBody>
          <a:bodyPr wrap="square" rtlCol="0">
            <a:spAutoFit/>
          </a:bodyPr>
          <a:lstStyle/>
          <a:p>
            <a:r>
              <a:rPr lang="en-GB" b="1">
                <a:solidFill>
                  <a:srgbClr val="FF3399"/>
                </a:solidFill>
                <a:latin typeface="Aptos" panose="020B0004020202020204" pitchFamily="34" charset="0"/>
              </a:rPr>
              <a:t>Prep fully for class tests and Mocks</a:t>
            </a:r>
          </a:p>
        </p:txBody>
      </p:sp>
      <p:sp>
        <p:nvSpPr>
          <p:cNvPr id="9" name="TextBox 8"/>
          <p:cNvSpPr txBox="1"/>
          <p:nvPr/>
        </p:nvSpPr>
        <p:spPr>
          <a:xfrm>
            <a:off x="5036283" y="1512944"/>
            <a:ext cx="1413606" cy="646331"/>
          </a:xfrm>
          <a:prstGeom prst="rect">
            <a:avLst/>
          </a:prstGeom>
          <a:noFill/>
        </p:spPr>
        <p:txBody>
          <a:bodyPr wrap="square" rtlCol="0">
            <a:spAutoFit/>
          </a:bodyPr>
          <a:lstStyle/>
          <a:p>
            <a:r>
              <a:rPr lang="en-GB" b="1">
                <a:solidFill>
                  <a:srgbClr val="FF3399"/>
                </a:solidFill>
                <a:latin typeface="Aptos" panose="020B0004020202020204" pitchFamily="34" charset="0"/>
              </a:rPr>
              <a:t>Homework</a:t>
            </a:r>
          </a:p>
          <a:p>
            <a:endParaRPr lang="en-GB" b="1">
              <a:solidFill>
                <a:srgbClr val="FF3399"/>
              </a:solidFill>
              <a:latin typeface="Aptos" panose="020B0004020202020204" pitchFamily="34" charset="0"/>
            </a:endParaRPr>
          </a:p>
        </p:txBody>
      </p:sp>
      <p:sp>
        <p:nvSpPr>
          <p:cNvPr id="10" name="TextBox 9"/>
          <p:cNvSpPr txBox="1"/>
          <p:nvPr/>
        </p:nvSpPr>
        <p:spPr>
          <a:xfrm>
            <a:off x="8077573" y="1559110"/>
            <a:ext cx="1660982" cy="646331"/>
          </a:xfrm>
          <a:prstGeom prst="rect">
            <a:avLst/>
          </a:prstGeom>
          <a:noFill/>
        </p:spPr>
        <p:txBody>
          <a:bodyPr wrap="square" rtlCol="0">
            <a:spAutoFit/>
          </a:bodyPr>
          <a:lstStyle/>
          <a:p>
            <a:r>
              <a:rPr lang="en-GB" b="1">
                <a:solidFill>
                  <a:srgbClr val="FF3399"/>
                </a:solidFill>
                <a:latin typeface="Aptos" panose="020B0004020202020204" pitchFamily="34" charset="0"/>
              </a:rPr>
              <a:t>Analyse Past Papers</a:t>
            </a:r>
          </a:p>
        </p:txBody>
      </p:sp>
      <p:sp>
        <p:nvSpPr>
          <p:cNvPr id="12" name="TextBox 11"/>
          <p:cNvSpPr txBox="1"/>
          <p:nvPr/>
        </p:nvSpPr>
        <p:spPr>
          <a:xfrm>
            <a:off x="1722562" y="4974319"/>
            <a:ext cx="1944216" cy="646331"/>
          </a:xfrm>
          <a:prstGeom prst="rect">
            <a:avLst/>
          </a:prstGeom>
          <a:noFill/>
        </p:spPr>
        <p:txBody>
          <a:bodyPr wrap="square" rtlCol="0">
            <a:spAutoFit/>
          </a:bodyPr>
          <a:lstStyle/>
          <a:p>
            <a:r>
              <a:rPr lang="en-US" b="1">
                <a:solidFill>
                  <a:srgbClr val="FF3399"/>
                </a:solidFill>
                <a:latin typeface="Aptos" panose="020B0004020202020204" pitchFamily="34" charset="0"/>
              </a:rPr>
              <a:t>Asking for help</a:t>
            </a:r>
            <a:endParaRPr lang="en-GB" b="1">
              <a:solidFill>
                <a:srgbClr val="FF3399"/>
              </a:solidFill>
              <a:latin typeface="Aptos" panose="020B0004020202020204" pitchFamily="34" charset="0"/>
            </a:endParaRPr>
          </a:p>
          <a:p>
            <a:endParaRPr lang="en-GB">
              <a:solidFill>
                <a:srgbClr val="FF3399"/>
              </a:solidFill>
              <a:latin typeface="Candara"/>
            </a:endParaRPr>
          </a:p>
        </p:txBody>
      </p:sp>
      <p:sp>
        <p:nvSpPr>
          <p:cNvPr id="13" name="TextBox 12"/>
          <p:cNvSpPr txBox="1"/>
          <p:nvPr/>
        </p:nvSpPr>
        <p:spPr>
          <a:xfrm>
            <a:off x="3773742" y="5920889"/>
            <a:ext cx="1476164" cy="369332"/>
          </a:xfrm>
          <a:prstGeom prst="rect">
            <a:avLst/>
          </a:prstGeom>
          <a:noFill/>
        </p:spPr>
        <p:txBody>
          <a:bodyPr wrap="square" rtlCol="0">
            <a:spAutoFit/>
          </a:bodyPr>
          <a:lstStyle/>
          <a:p>
            <a:r>
              <a:rPr lang="en-US" b="1">
                <a:solidFill>
                  <a:srgbClr val="FF3399"/>
                </a:solidFill>
                <a:latin typeface="Aptos" panose="020B0004020202020204" pitchFamily="34" charset="0"/>
              </a:rPr>
              <a:t>Tutor Time</a:t>
            </a:r>
            <a:endParaRPr lang="en-GB" b="1">
              <a:solidFill>
                <a:srgbClr val="FF3399"/>
              </a:solidFill>
              <a:latin typeface="Aptos" panose="020B0004020202020204" pitchFamily="34" charset="0"/>
            </a:endParaRPr>
          </a:p>
        </p:txBody>
      </p:sp>
      <p:sp>
        <p:nvSpPr>
          <p:cNvPr id="14" name="TextBox 13"/>
          <p:cNvSpPr txBox="1"/>
          <p:nvPr/>
        </p:nvSpPr>
        <p:spPr>
          <a:xfrm>
            <a:off x="7344716" y="5620649"/>
            <a:ext cx="1944216" cy="923330"/>
          </a:xfrm>
          <a:prstGeom prst="rect">
            <a:avLst/>
          </a:prstGeom>
          <a:noFill/>
        </p:spPr>
        <p:txBody>
          <a:bodyPr wrap="square" rtlCol="0">
            <a:spAutoFit/>
          </a:bodyPr>
          <a:lstStyle/>
          <a:p>
            <a:r>
              <a:rPr lang="en-GB" b="1">
                <a:solidFill>
                  <a:srgbClr val="FF3399"/>
                </a:solidFill>
                <a:latin typeface="Aptos" panose="020B0004020202020204" pitchFamily="34" charset="0"/>
              </a:rPr>
              <a:t>Catch up/Revision sessions</a:t>
            </a:r>
          </a:p>
        </p:txBody>
      </p:sp>
      <p:sp>
        <p:nvSpPr>
          <p:cNvPr id="15" name="TextBox 14"/>
          <p:cNvSpPr txBox="1"/>
          <p:nvPr/>
        </p:nvSpPr>
        <p:spPr>
          <a:xfrm>
            <a:off x="8766351" y="4653137"/>
            <a:ext cx="1317945" cy="646331"/>
          </a:xfrm>
          <a:prstGeom prst="rect">
            <a:avLst/>
          </a:prstGeom>
          <a:noFill/>
        </p:spPr>
        <p:txBody>
          <a:bodyPr wrap="square" rtlCol="0">
            <a:spAutoFit/>
          </a:bodyPr>
          <a:lstStyle/>
          <a:p>
            <a:r>
              <a:rPr lang="en-GB" b="1">
                <a:solidFill>
                  <a:srgbClr val="FF3399"/>
                </a:solidFill>
                <a:latin typeface="Aptos" panose="020B0004020202020204" pitchFamily="34" charset="0"/>
              </a:rPr>
              <a:t>Focus in </a:t>
            </a:r>
          </a:p>
          <a:p>
            <a:r>
              <a:rPr lang="en-GB" b="1">
                <a:solidFill>
                  <a:srgbClr val="FF3399"/>
                </a:solidFill>
                <a:latin typeface="Aptos" panose="020B0004020202020204" pitchFamily="34" charset="0"/>
              </a:rPr>
              <a:t>class</a:t>
            </a:r>
          </a:p>
        </p:txBody>
      </p:sp>
      <p:sp>
        <p:nvSpPr>
          <p:cNvPr id="16" name="TextBox 15"/>
          <p:cNvSpPr txBox="1"/>
          <p:nvPr/>
        </p:nvSpPr>
        <p:spPr>
          <a:xfrm>
            <a:off x="8766350" y="3030610"/>
            <a:ext cx="1660982" cy="646331"/>
          </a:xfrm>
          <a:prstGeom prst="rect">
            <a:avLst/>
          </a:prstGeom>
          <a:noFill/>
        </p:spPr>
        <p:txBody>
          <a:bodyPr wrap="square" rtlCol="0">
            <a:spAutoFit/>
          </a:bodyPr>
          <a:lstStyle/>
          <a:p>
            <a:r>
              <a:rPr lang="en-GB" b="1">
                <a:solidFill>
                  <a:srgbClr val="FF3399"/>
                </a:solidFill>
                <a:latin typeface="Aptos" panose="020B0004020202020204" pitchFamily="34" charset="0"/>
              </a:rPr>
              <a:t>On-line revision tools</a:t>
            </a:r>
          </a:p>
        </p:txBody>
      </p:sp>
      <p:pic>
        <p:nvPicPr>
          <p:cNvPr id="2050" name="Picture 2" descr="Image result for exam su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548" y="2731088"/>
            <a:ext cx="3794026" cy="253150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a:cxnSpLocks/>
          </p:cNvCxnSpPr>
          <p:nvPr/>
        </p:nvCxnSpPr>
        <p:spPr>
          <a:xfrm flipV="1">
            <a:off x="5735960" y="1882274"/>
            <a:ext cx="7126" cy="82123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flipV="1">
            <a:off x="7608168" y="2205440"/>
            <a:ext cx="972108" cy="498064"/>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flipV="1">
            <a:off x="2999657" y="2996952"/>
            <a:ext cx="1283891" cy="61126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8094222" y="3353775"/>
            <a:ext cx="594066"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H="1">
            <a:off x="2898746" y="4712210"/>
            <a:ext cx="1397055" cy="228959"/>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a:endCxn id="13" idx="0"/>
          </p:cNvCxnSpPr>
          <p:nvPr/>
        </p:nvCxnSpPr>
        <p:spPr>
          <a:xfrm flipH="1">
            <a:off x="4511824" y="5274559"/>
            <a:ext cx="504056" cy="646331"/>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104112" y="5274559"/>
            <a:ext cx="504056" cy="346091"/>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80570" y="4268198"/>
            <a:ext cx="972108" cy="401872"/>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1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ppt_x"/>
                                          </p:val>
                                        </p:tav>
                                        <p:tav tm="100000">
                                          <p:val>
                                            <p:strVal val="#ppt_x"/>
                                          </p:val>
                                        </p:tav>
                                      </p:tavLst>
                                    </p:anim>
                                    <p:anim calcmode="lin" valueType="num">
                                      <p:cBhvr additive="base">
                                        <p:cTn id="8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0" grpId="0"/>
      <p:bldP spid="12" grpId="0"/>
      <p:bldP spid="13" grpId="0"/>
      <p:bldP spid="14" grpId="0"/>
      <p:bldP spid="15" grpId="0"/>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9c55722-10b1-4000-a1de-497c467ddfd1">
      <Terms xmlns="http://schemas.microsoft.com/office/infopath/2007/PartnerControls"/>
    </lcf76f155ced4ddcb4097134ff3c332f>
    <TaxCatchAll xmlns="569cda79-8be9-4570-a36e-aae52e0abc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C15FC1A10DF24CBB7B05D698B02B7B" ma:contentTypeVersion="19" ma:contentTypeDescription="Create a new document." ma:contentTypeScope="" ma:versionID="59757923aa145d8b0417ac64d6da2222">
  <xsd:schema xmlns:xsd="http://www.w3.org/2001/XMLSchema" xmlns:xs="http://www.w3.org/2001/XMLSchema" xmlns:p="http://schemas.microsoft.com/office/2006/metadata/properties" xmlns:ns2="29c55722-10b1-4000-a1de-497c467ddfd1" xmlns:ns3="569cda79-8be9-4570-a36e-aae52e0abc4a" targetNamespace="http://schemas.microsoft.com/office/2006/metadata/properties" ma:root="true" ma:fieldsID="446a1de9eaea4a34607142f2b1bbeea1" ns2:_="" ns3:_="">
    <xsd:import namespace="29c55722-10b1-4000-a1de-497c467ddfd1"/>
    <xsd:import namespace="569cda79-8be9-4570-a36e-aae52e0abc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55722-10b1-4000-a1de-497c467ddf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3cd53dc-50ba-4a46-ba3a-5b3b8e2281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9cda79-8be9-4570-a36e-aae52e0abc4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e45088-53fb-4b6e-a3d6-42c8246989c0}" ma:internalName="TaxCatchAll" ma:showField="CatchAllData" ma:web="569cda79-8be9-4570-a36e-aae52e0abc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F6BB85-98A3-4A3B-8889-B9CE6EC93E31}">
  <ds:schemaRefs>
    <ds:schemaRef ds:uri="http://purl.org/dc/dcmitype/"/>
    <ds:schemaRef ds:uri="569cda79-8be9-4570-a36e-aae52e0abc4a"/>
    <ds:schemaRef ds:uri="http://purl.org/dc/elements/1.1/"/>
    <ds:schemaRef ds:uri="http://www.w3.org/XML/1998/namespace"/>
    <ds:schemaRef ds:uri="http://schemas.microsoft.com/office/2006/documentManagement/types"/>
    <ds:schemaRef ds:uri="http://schemas.openxmlformats.org/package/2006/metadata/core-properties"/>
    <ds:schemaRef ds:uri="29c55722-10b1-4000-a1de-497c467ddfd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16157E2-37BF-450E-B6D6-F34582D1E034}">
  <ds:schemaRefs>
    <ds:schemaRef ds:uri="29c55722-10b1-4000-a1de-497c467ddfd1"/>
    <ds:schemaRef ds:uri="569cda79-8be9-4570-a36e-aae52e0abc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5CA1AD-CE6E-4721-A627-E9FC9ACB9B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2423</Words>
  <Application>Microsoft Office PowerPoint</Application>
  <PresentationFormat>Widescreen</PresentationFormat>
  <Paragraphs>322</Paragraphs>
  <Slides>44</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44</vt:i4>
      </vt:variant>
    </vt:vector>
  </HeadingPairs>
  <TitlesOfParts>
    <vt:vector size="58" baseType="lpstr">
      <vt:lpstr>Aptos</vt:lpstr>
      <vt:lpstr>Arial</vt:lpstr>
      <vt:lpstr>Arial Black</vt:lpstr>
      <vt:lpstr>Calibri</vt:lpstr>
      <vt:lpstr>Calibri Light</vt:lpstr>
      <vt:lpstr>Cambria</vt:lpstr>
      <vt:lpstr>Candara</vt:lpstr>
      <vt:lpstr>Google Sans</vt:lpstr>
      <vt:lpstr>Rockwell</vt:lpstr>
      <vt:lpstr>Times New Roman</vt:lpstr>
      <vt:lpstr>1_Office Theme</vt:lpstr>
      <vt:lpstr>Tradeshow</vt:lpstr>
      <vt:lpstr>Office Theme</vt:lpstr>
      <vt:lpstr>2_Office Theme</vt:lpstr>
      <vt:lpstr>Year 11 Parent Information evening</vt:lpstr>
      <vt:lpstr>PowerPoint Presentation</vt:lpstr>
      <vt:lpstr>Biggest Factor </vt:lpstr>
      <vt:lpstr>PowerPoint Presentation</vt:lpstr>
      <vt:lpstr>Qualifications</vt:lpstr>
      <vt:lpstr>The Use of Planners </vt:lpstr>
      <vt:lpstr>PowerPoint Presentation</vt:lpstr>
      <vt:lpstr>Why are the Mocks important?</vt:lpstr>
      <vt:lpstr>YEAR 11 STUDENT MARGINAL GAINS??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vt:lpstr>
      <vt:lpstr>English language Paper 1  Thursday, 21 May 2026. English Language Paper 2    Friday, 5 June 2026.</vt:lpstr>
      <vt:lpstr>After school revision and homework.</vt:lpstr>
      <vt:lpstr>For each novel, play and poem</vt:lpstr>
      <vt:lpstr>We expect  that all exam texts are being reread at home.  Question children about the themes, characters, context.   Students need to learn key quotes for each poem, every character and all themes for all set texts.  Paper 1 Monday, 11 May Paper 2 Tuesday, 19 May</vt:lpstr>
      <vt:lpstr>Science</vt:lpstr>
      <vt:lpstr>What makes good science revision?</vt:lpstr>
      <vt:lpstr>What resources can be used?</vt:lpstr>
      <vt:lpstr>Mr. Hyde</vt:lpstr>
      <vt:lpstr>Hedingham Sixth Form</vt:lpstr>
      <vt:lpstr>Hedingham Sixth Form Application Process</vt:lpstr>
      <vt:lpstr>Rewards and Wellbeing  </vt:lpstr>
      <vt:lpstr>Year 11 Rewards Passport</vt:lpstr>
      <vt:lpstr>The Rewards</vt:lpstr>
      <vt:lpstr>Gaining/Losing Credits</vt:lpstr>
      <vt:lpstr>Recording and Monitoring</vt:lpstr>
      <vt:lpstr>Physical ‘Passport’</vt:lpstr>
      <vt:lpstr>Exam Stress </vt:lpstr>
      <vt:lpstr>Where to get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HED.LOCKLEYJ</dc:creator>
  <cp:lastModifiedBy>HED.SMITHB</cp:lastModifiedBy>
  <cp:revision>5</cp:revision>
  <dcterms:created xsi:type="dcterms:W3CDTF">2020-07-17T11:32:13Z</dcterms:created>
  <dcterms:modified xsi:type="dcterms:W3CDTF">2025-10-13T08:10:06Z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0x0101007EC15FC1A10DF24CBB7B05D698B02B7B</vt:lpwstr>
  </property>
  <property fmtid="{D5CDD505-2E9C-101B-9397-08002B2CF9AE}" pid="3" name="MediaServiceImageTags">
    <vt:lpwstr/>
  </property>
</Properties>
</file>