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65" r:id="rId2"/>
    <p:sldId id="266" r:id="rId3"/>
    <p:sldId id="271" r:id="rId4"/>
    <p:sldId id="267" r:id="rId5"/>
    <p:sldId id="268" r:id="rId6"/>
    <p:sldId id="269" r:id="rId7"/>
    <p:sldId id="270" r:id="rId8"/>
    <p:sldId id="272" r:id="rId9"/>
    <p:sldId id="264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7" autoAdjust="0"/>
  </p:normalViewPr>
  <p:slideViewPr>
    <p:cSldViewPr snapToGrid="0">
      <p:cViewPr varScale="1">
        <p:scale>
          <a:sx n="104" d="100"/>
          <a:sy n="104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E91D6-729E-405B-947E-49EDE214EC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Behaviour</a:t>
            </a:r>
            <a:r>
              <a:rPr lang="en-US" dirty="0">
                <a:solidFill>
                  <a:schemeClr val="bg1"/>
                </a:solidFill>
              </a:rPr>
              <a:t> &amp; Culture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The basics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98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91A81-DDFB-4028-8D60-FB1601A3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REWARDS AND RECOGNITION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7CEC6-A974-4936-9A38-9C6D2F716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school will </a:t>
            </a:r>
            <a:r>
              <a:rPr lang="en-US" dirty="0" err="1"/>
              <a:t>recognise</a:t>
            </a:r>
            <a:r>
              <a:rPr lang="en-US" dirty="0"/>
              <a:t> those who do the right things</a:t>
            </a:r>
          </a:p>
          <a:p>
            <a:r>
              <a:rPr lang="en-US" dirty="0"/>
              <a:t>The school will celebrate those who are working with us</a:t>
            </a:r>
          </a:p>
          <a:p>
            <a:pPr marL="0" indent="0">
              <a:buNone/>
            </a:pPr>
            <a:r>
              <a:rPr lang="en-US" dirty="0"/>
              <a:t>*House Points</a:t>
            </a:r>
          </a:p>
          <a:p>
            <a:pPr marL="0" indent="0">
              <a:buNone/>
            </a:pPr>
            <a:r>
              <a:rPr lang="en-US" dirty="0"/>
              <a:t>*Conduct Cards (particular focus on hard work and kindness)</a:t>
            </a:r>
          </a:p>
          <a:p>
            <a:pPr marL="0" indent="0">
              <a:buNone/>
            </a:pPr>
            <a:r>
              <a:rPr lang="en-US" dirty="0"/>
              <a:t>*Subject Stars</a:t>
            </a:r>
          </a:p>
          <a:p>
            <a:pPr marL="0" indent="0">
              <a:buNone/>
            </a:pPr>
            <a:r>
              <a:rPr lang="en-US" dirty="0"/>
              <a:t>*Celebration events</a:t>
            </a:r>
          </a:p>
          <a:p>
            <a:pPr marL="0" indent="0">
              <a:buNone/>
            </a:pPr>
            <a:r>
              <a:rPr lang="en-US" dirty="0"/>
              <a:t>*Praise and Feedback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04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325FD-D99B-4005-8A25-2881D6D74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09937"/>
            <a:ext cx="7729728" cy="118872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UNIFORM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4ED48-AD6E-4528-82A3-A6F595EEA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666" y="1667199"/>
            <a:ext cx="9990667" cy="4880863"/>
          </a:xfrm>
        </p:spPr>
        <p:txBody>
          <a:bodyPr>
            <a:normAutofit/>
          </a:bodyPr>
          <a:lstStyle/>
          <a:p>
            <a:r>
              <a:rPr lang="en-US" dirty="0"/>
              <a:t>Tutors will check uniform each morning</a:t>
            </a:r>
          </a:p>
          <a:p>
            <a:r>
              <a:rPr lang="en-US" dirty="0"/>
              <a:t>Checks on uniform in and out of each lesson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Areas of Focus – non negotiables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Must wear a tie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Must tuck in shirts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Must wear the correct skirt and at an appropriate length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Green slips</a:t>
            </a:r>
          </a:p>
          <a:p>
            <a:r>
              <a:rPr lang="en-US" dirty="0"/>
              <a:t>If you have an unavoidable issue with uniform, you will receive a green slip from your tutor or Head of Year to excuse the infringement.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Consequences</a:t>
            </a:r>
          </a:p>
          <a:p>
            <a:r>
              <a:rPr lang="en-US" dirty="0">
                <a:solidFill>
                  <a:schemeClr val="tx1"/>
                </a:solidFill>
              </a:rPr>
              <a:t>Hoodies will be confiscated on sight until the end of the day</a:t>
            </a:r>
          </a:p>
          <a:p>
            <a:r>
              <a:rPr lang="en-US" dirty="0">
                <a:solidFill>
                  <a:schemeClr val="tx1"/>
                </a:solidFill>
              </a:rPr>
              <a:t>Letters/phone calls to parents if repeated issue with uniform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55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52748-1AB3-4B80-8D41-F3BE0B575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00247"/>
            <a:ext cx="7729728" cy="118872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LATENESS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95B59-5AC5-43C2-AD8B-B79B7F96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578" y="1878008"/>
            <a:ext cx="10543822" cy="3879325"/>
          </a:xfrm>
        </p:spPr>
        <p:txBody>
          <a:bodyPr>
            <a:normAutofit/>
          </a:bodyPr>
          <a:lstStyle/>
          <a:p>
            <a:r>
              <a:rPr lang="en-US" dirty="0"/>
              <a:t>If you are late for a lesson, and all other students have entered, please wait at the door </a:t>
            </a:r>
          </a:p>
          <a:p>
            <a:r>
              <a:rPr lang="en-US" dirty="0"/>
              <a:t>All late marks are recorded on Arbor (including minutes late)</a:t>
            </a:r>
          </a:p>
          <a:p>
            <a:r>
              <a:rPr lang="en-US" dirty="0"/>
              <a:t>If you are more than 10 minutes late for a lesson without reason, you will not be permitted to enter the classroom and you will be placed in a hotspot room and a lunchtime subject detention the same day.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Consequences</a:t>
            </a:r>
          </a:p>
          <a:p>
            <a:r>
              <a:rPr lang="en-US" dirty="0">
                <a:solidFill>
                  <a:schemeClr val="tx1"/>
                </a:solidFill>
              </a:rPr>
              <a:t>Tutors will monitor </a:t>
            </a:r>
            <a:r>
              <a:rPr lang="en-US" dirty="0" err="1">
                <a:solidFill>
                  <a:schemeClr val="tx1"/>
                </a:solidFill>
              </a:rPr>
              <a:t>lates</a:t>
            </a:r>
            <a:r>
              <a:rPr lang="en-US" dirty="0">
                <a:solidFill>
                  <a:schemeClr val="tx1"/>
                </a:solidFill>
              </a:rPr>
              <a:t>.  Three late marks in a week will result in a Pastoral lunchtime detention.</a:t>
            </a:r>
          </a:p>
          <a:p>
            <a:r>
              <a:rPr lang="en-US" dirty="0"/>
              <a:t>Parental calls if there is a pattern of persistent lateness</a:t>
            </a:r>
          </a:p>
          <a:p>
            <a:r>
              <a:rPr lang="en-US" dirty="0"/>
              <a:t>Tutors will use punctuality reports to monitor your attendance</a:t>
            </a:r>
          </a:p>
        </p:txBody>
      </p:sp>
    </p:spTree>
    <p:extLst>
      <p:ext uri="{BB962C8B-B14F-4D97-AF65-F5344CB8AC3E}">
        <p14:creationId xmlns:p14="http://schemas.microsoft.com/office/powerpoint/2010/main" val="37933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4C264-ADF0-4FBC-BF0E-F66BC115A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7358"/>
            <a:ext cx="7729728" cy="118872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Removal from lessons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6DE68-B709-4691-910B-EF988663E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89" y="1701066"/>
            <a:ext cx="11458222" cy="3999823"/>
          </a:xfrm>
        </p:spPr>
        <p:txBody>
          <a:bodyPr/>
          <a:lstStyle/>
          <a:p>
            <a:r>
              <a:rPr lang="en-US" dirty="0"/>
              <a:t>Teachers are expected to be able to teach, all students have a right to learn.  Students will be warned using C1, C2 or C3 if they prevent this from happening</a:t>
            </a:r>
          </a:p>
          <a:p>
            <a:r>
              <a:rPr lang="en-US" dirty="0"/>
              <a:t>Duty Staff may be contacted to come and address issues in a classroom</a:t>
            </a:r>
            <a:endParaRPr lang="en-GB" dirty="0"/>
          </a:p>
          <a:p>
            <a:r>
              <a:rPr lang="en-US" b="1" dirty="0"/>
              <a:t>W</a:t>
            </a:r>
            <a:r>
              <a:rPr lang="en-GB" b="1" dirty="0" err="1"/>
              <a:t>arnings</a:t>
            </a:r>
            <a:r>
              <a:rPr lang="en-GB" b="1" dirty="0"/>
              <a:t> are your opportunity to change your behaviour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Consequences</a:t>
            </a:r>
            <a:endParaRPr lang="en-US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If removed from a lesson, this will result in a subject lunchtime detention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If taken to isolation, you will remain there for more than one lesson and lunchtime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BB23C-8975-40C4-AA75-E4CC33B62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toilets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7E46-7EAD-44CF-8DA6-CBBACAAF9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667" y="2638044"/>
            <a:ext cx="10826044" cy="1843645"/>
          </a:xfrm>
        </p:spPr>
        <p:txBody>
          <a:bodyPr/>
          <a:lstStyle/>
          <a:p>
            <a:r>
              <a:rPr lang="en-US" sz="2000" dirty="0"/>
              <a:t>Please use the toilets during break and lunch – not during lessons</a:t>
            </a:r>
          </a:p>
          <a:p>
            <a:r>
              <a:rPr lang="en-US" sz="2000" dirty="0"/>
              <a:t>You are not permitted to leave lessons to go to the toilet unless you have a medical need to do so (those with an agreed need will have a toilet card)</a:t>
            </a:r>
          </a:p>
          <a:p>
            <a:r>
              <a:rPr lang="en-US" sz="2000" dirty="0"/>
              <a:t>In an emergency situation, Duty teachers will come to escort from class</a:t>
            </a:r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2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B2498-4A71-49D1-864C-801F675C0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66889"/>
            <a:ext cx="7729728" cy="118872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Mobile phones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FB7F2-776D-4CBC-9C3A-2AC329ECF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3" y="1885245"/>
            <a:ext cx="11853333" cy="4109155"/>
          </a:xfrm>
        </p:spPr>
        <p:txBody>
          <a:bodyPr/>
          <a:lstStyle/>
          <a:p>
            <a:r>
              <a:rPr lang="en-US" dirty="0"/>
              <a:t>Mobile phones MUST be out of sight in lessons and corridors</a:t>
            </a:r>
          </a:p>
          <a:p>
            <a:r>
              <a:rPr lang="en-US" dirty="0"/>
              <a:t>You can use your phone in Mobile Phone Zones or outside the building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Lessons:</a:t>
            </a:r>
          </a:p>
          <a:p>
            <a:r>
              <a:rPr lang="en-US" dirty="0"/>
              <a:t>If seen in a lesson, teachers will confiscate phones, placing on the desk until the end of the lesson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Corridors:</a:t>
            </a:r>
          </a:p>
          <a:p>
            <a:r>
              <a:rPr lang="en-US" dirty="0"/>
              <a:t>If seen in corridors, phones will be confiscated by senior staff and Heads of Year and placed in reception until the end of the day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GB" dirty="0" err="1">
                <a:solidFill>
                  <a:srgbClr val="FF0000"/>
                </a:solidFill>
              </a:rPr>
              <a:t>onsequences</a:t>
            </a:r>
            <a:r>
              <a:rPr lang="en-GB" dirty="0">
                <a:solidFill>
                  <a:srgbClr val="FF0000"/>
                </a:solidFill>
              </a:rPr>
              <a:t>:</a:t>
            </a:r>
          </a:p>
          <a:p>
            <a:r>
              <a:rPr lang="en-US" dirty="0"/>
              <a:t>R</a:t>
            </a:r>
            <a:r>
              <a:rPr lang="en-GB" dirty="0" err="1"/>
              <a:t>epeat</a:t>
            </a:r>
            <a:r>
              <a:rPr lang="en-GB" dirty="0"/>
              <a:t> offenders will have contact home to suggest that phones are not brought into school</a:t>
            </a:r>
          </a:p>
          <a:p>
            <a:r>
              <a:rPr lang="en-US" dirty="0"/>
              <a:t>Refusal to hand over phones will result in a parental meeting and internal or external suspension.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8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5E2CA-B143-4F00-A57D-A481FB3425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Consistency and clarity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8B193-0458-485A-9620-75F931FA14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People work best when they know where they stand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1257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57C17-BA83-453F-A6A2-2EDF8B3F2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Building an effective environment where people can flourish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D4A07-4834-4010-AC18-FEB098BCC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want all of our students to maintain high expectations</a:t>
            </a:r>
          </a:p>
          <a:p>
            <a:r>
              <a:rPr lang="en-US" sz="2400" dirty="0"/>
              <a:t>We want our students to be respectful and be proud to be part of </a:t>
            </a:r>
            <a:r>
              <a:rPr lang="en-US" sz="2400" dirty="0" err="1"/>
              <a:t>Hedingham</a:t>
            </a:r>
            <a:r>
              <a:rPr lang="en-US" sz="2400" dirty="0"/>
              <a:t> School</a:t>
            </a:r>
          </a:p>
          <a:p>
            <a:r>
              <a:rPr lang="en-US" sz="2400" dirty="0"/>
              <a:t>We want our students to contribute to a purposeful environment which allows them to achieve personal ambitions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080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5471</TotalTime>
  <Words>584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Behaviour &amp; Culture The basics</vt:lpstr>
      <vt:lpstr>REWARDS AND RECOGNITION</vt:lpstr>
      <vt:lpstr>UNIFORM</vt:lpstr>
      <vt:lpstr>LATENESS</vt:lpstr>
      <vt:lpstr>Removal from lessons</vt:lpstr>
      <vt:lpstr>toilets</vt:lpstr>
      <vt:lpstr>Mobile phones</vt:lpstr>
      <vt:lpstr>Consistency and clarity</vt:lpstr>
      <vt:lpstr>Building an effective environment where people can flourish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HED.FINCHP</dc:creator>
  <cp:lastModifiedBy>HED.SANDSJ</cp:lastModifiedBy>
  <cp:revision>20</cp:revision>
  <cp:lastPrinted>2023-09-15T12:05:52Z</cp:lastPrinted>
  <dcterms:created xsi:type="dcterms:W3CDTF">2023-07-14T12:44:31Z</dcterms:created>
  <dcterms:modified xsi:type="dcterms:W3CDTF">2023-09-15T12:05:59Z</dcterms:modified>
</cp:coreProperties>
</file>