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4"/>
    <p:sldMasterId id="2147483890" r:id="rId5"/>
    <p:sldMasterId id="2147483927" r:id="rId6"/>
    <p:sldMasterId id="2147483964" r:id="rId7"/>
  </p:sldMasterIdLst>
  <p:notesMasterIdLst>
    <p:notesMasterId r:id="rId38"/>
  </p:notesMasterIdLst>
  <p:handoutMasterIdLst>
    <p:handoutMasterId r:id="rId39"/>
  </p:handoutMasterIdLst>
  <p:sldIdLst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301" r:id="rId21"/>
    <p:sldId id="30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300" r:id="rId33"/>
    <p:sldId id="293" r:id="rId34"/>
    <p:sldId id="297" r:id="rId35"/>
    <p:sldId id="298" r:id="rId36"/>
    <p:sldId id="29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6327" autoAdjust="0"/>
  </p:normalViewPr>
  <p:slideViewPr>
    <p:cSldViewPr snapToGrid="0" snapToObjects="1">
      <p:cViewPr varScale="1">
        <p:scale>
          <a:sx n="86" d="100"/>
          <a:sy n="86" d="100"/>
        </p:scale>
        <p:origin x="57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60" d="100"/>
          <a:sy n="160" d="100"/>
        </p:scale>
        <p:origin x="531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2F9495-C47E-F74D-989E-66C515E250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A2327-043B-0C4B-9D3B-03D0073D6B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BA747-B8FF-874B-AED5-DE9F3E5B409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F2A69-9A3F-C84F-889B-609CAFD70C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799EC-65F5-104B-A92F-F8D684594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1E54-08B8-294F-898B-644954DA2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F6A5-7605-DF41-945B-909649E00EC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11D0F-7CCC-3448-8011-367F0D0A6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students joining in 2023 (main cycle and predominantly Clearing applicants in attendance).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11D0F-7CCC-3448-8011-367F0D0A6E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9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.ac.uk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.ac.uk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.ac.uk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.ac.uk/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 Background - Blac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loured_Boarder">
            <a:extLst>
              <a:ext uri="{FF2B5EF4-FFF2-40B4-BE49-F238E27FC236}">
                <a16:creationId xmlns:a16="http://schemas.microsoft.com/office/drawing/2014/main" id="{C6F89C8B-0CBB-8642-991D-39E97AB6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175" y="1244333"/>
            <a:ext cx="7965391" cy="4824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_BG">
            <a:extLst>
              <a:ext uri="{FF2B5EF4-FFF2-40B4-BE49-F238E27FC236}">
                <a16:creationId xmlns:a16="http://schemas.microsoft.com/office/drawing/2014/main" id="{5D4998F0-DC3A-364F-ACFE-A254B6B4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104" y="1319533"/>
            <a:ext cx="7894320" cy="46736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775" y="2310940"/>
            <a:ext cx="7262626" cy="919162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775" y="3433303"/>
            <a:ext cx="7262626" cy="82757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cxnSp>
        <p:nvCxnSpPr>
          <p:cNvPr id="7" name="Divider_Line">
            <a:extLst>
              <a:ext uri="{FF2B5EF4-FFF2-40B4-BE49-F238E27FC236}">
                <a16:creationId xmlns:a16="http://schemas.microsoft.com/office/drawing/2014/main" id="{822F4922-0983-EE45-B259-9B610490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9775" y="4442460"/>
            <a:ext cx="181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etails">
            <a:extLst>
              <a:ext uri="{FF2B5EF4-FFF2-40B4-BE49-F238E27FC236}">
                <a16:creationId xmlns:a16="http://schemas.microsoft.com/office/drawing/2014/main" id="{68E25D0D-76B2-1041-9741-CCF63B277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775" y="4573787"/>
            <a:ext cx="3339247" cy="1158651"/>
          </a:xfrm>
          <a:ln w="76200">
            <a:noFill/>
            <a:miter lim="800000"/>
          </a:ln>
        </p:spPr>
        <p:txBody>
          <a:bodyPr wrap="none" lIns="0" tIns="0" rIns="0" bIns="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  <p:pic>
        <p:nvPicPr>
          <p:cNvPr id="4" name="Picture 3" descr="University of Essex 60th logo with strapline, Where Change Happens 1964 to 2024">
            <a:extLst>
              <a:ext uri="{FF2B5EF4-FFF2-40B4-BE49-F238E27FC236}">
                <a16:creationId xmlns:a16="http://schemas.microsoft.com/office/drawing/2014/main" id="{2615B5D4-BE12-22DC-B1A2-4EB14A245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94172" cy="8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8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Slide, and Contin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_Description">
            <a:extLst>
              <a:ext uri="{FF2B5EF4-FFF2-40B4-BE49-F238E27FC236}">
                <a16:creationId xmlns:a16="http://schemas.microsoft.com/office/drawing/2014/main" id="{0A1C2167-F599-3045-AC95-110935BD0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17DF9CF-C5D0-9C4B-BFDF-14FC8D365A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4623" y="1309688"/>
            <a:ext cx="10493375" cy="73660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B70F5A4-E5B0-5D4A-9DE6-737A2C6415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44623" y="2046288"/>
            <a:ext cx="10493375" cy="403225"/>
          </a:xfrm>
        </p:spPr>
        <p:txBody>
          <a:bodyPr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8" name="Body_Copy">
            <a:extLst>
              <a:ext uri="{FF2B5EF4-FFF2-40B4-BE49-F238E27FC236}">
                <a16:creationId xmlns:a16="http://schemas.microsoft.com/office/drawing/2014/main" id="{CB3748D0-BEA8-1347-BDE4-A46EB69FE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4623" y="2465389"/>
            <a:ext cx="9502777" cy="3878261"/>
          </a:xfrm>
        </p:spPr>
        <p:txBody>
          <a:bodyPr tIns="144000" bIns="0">
            <a:noAutofit/>
          </a:bodyPr>
          <a:lstStyle>
            <a:lvl1pPr marL="6350" indent="0"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EDE7686-2F8C-774B-B289-878EA65494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1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_description">
            <a:extLst>
              <a:ext uri="{FF2B5EF4-FFF2-40B4-BE49-F238E27FC236}">
                <a16:creationId xmlns:a16="http://schemas.microsoft.com/office/drawing/2014/main" id="{441A23D1-7922-3E47-881A-2CF442EAC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grpSp>
        <p:nvGrpSpPr>
          <p:cNvPr id="8" name="Open_Box_Graphic">
            <a:extLst>
              <a:ext uri="{FF2B5EF4-FFF2-40B4-BE49-F238E27FC236}">
                <a16:creationId xmlns:a16="http://schemas.microsoft.com/office/drawing/2014/main" id="{B0C6E108-B94A-3140-B5FA-245926CA7457}"/>
              </a:ext>
            </a:extLst>
          </p:cNvPr>
          <p:cNvGrpSpPr/>
          <p:nvPr userDrawn="1"/>
        </p:nvGrpSpPr>
        <p:grpSpPr>
          <a:xfrm>
            <a:off x="959726" y="1148165"/>
            <a:ext cx="2991791" cy="2739162"/>
            <a:chOff x="959726" y="1148165"/>
            <a:chExt cx="2991791" cy="27391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2E59B2-17C1-BC4C-A1CA-DF5B7C037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59726" y="1148165"/>
              <a:ext cx="2739162" cy="2739162"/>
            </a:xfrm>
            <a:prstGeom prst="rect">
              <a:avLst/>
            </a:prstGeom>
            <a:noFill/>
            <a:ln w="114300">
              <a:gradFill>
                <a:gsLst>
                  <a:gs pos="0">
                    <a:srgbClr val="622567"/>
                  </a:gs>
                  <a:gs pos="100000">
                    <a:schemeClr val="accent1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079D91-C0B3-BE45-BB7B-DB7531339F1E}"/>
                </a:ext>
              </a:extLst>
            </p:cNvPr>
            <p:cNvSpPr/>
            <p:nvPr userDrawn="1"/>
          </p:nvSpPr>
          <p:spPr>
            <a:xfrm>
              <a:off x="3451863" y="1576137"/>
              <a:ext cx="499654" cy="187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">
            <a:extLst>
              <a:ext uri="{FF2B5EF4-FFF2-40B4-BE49-F238E27FC236}">
                <a16:creationId xmlns:a16="http://schemas.microsoft.com/office/drawing/2014/main" id="{2D199CC7-4CA3-6146-A4B3-D47667521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4623" y="1576136"/>
            <a:ext cx="10493375" cy="1116263"/>
          </a:xfrm>
        </p:spPr>
        <p:txBody>
          <a:bodyPr>
            <a:noAutofit/>
          </a:bodyPr>
          <a:lstStyle>
            <a:lvl1pPr marL="635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GB" dirty="0"/>
              <a:t>Your section title here</a:t>
            </a:r>
            <a:endParaRPr lang="en-US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551F7C85-DD37-2F46-9EB2-603098624A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623" y="2692400"/>
            <a:ext cx="10493375" cy="75946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20" name="Body_Copy">
            <a:extLst>
              <a:ext uri="{FF2B5EF4-FFF2-40B4-BE49-F238E27FC236}">
                <a16:creationId xmlns:a16="http://schemas.microsoft.com/office/drawing/2014/main" id="{8F73E6E9-8051-FB4F-9701-4C01FD0BB8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4623" y="4035425"/>
            <a:ext cx="9502775" cy="2438400"/>
          </a:xfrm>
        </p:spPr>
        <p:txBody>
          <a:bodyPr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51D2EEC-DE3F-F940-BB87-772E9AAE87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5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 Text Slide, and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_Description">
            <a:extLst>
              <a:ext uri="{FF2B5EF4-FFF2-40B4-BE49-F238E27FC236}">
                <a16:creationId xmlns:a16="http://schemas.microsoft.com/office/drawing/2014/main" id="{0A1C2167-F599-3045-AC95-110935BD0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17DF9CF-C5D0-9C4B-BFDF-14FC8D365A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4623" y="1309688"/>
            <a:ext cx="10493375" cy="73660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B70F5A4-E5B0-5D4A-9DE6-737A2C6415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44623" y="2046288"/>
            <a:ext cx="10493375" cy="403225"/>
          </a:xfrm>
        </p:spPr>
        <p:txBody>
          <a:bodyPr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8" name="Body_Copy">
            <a:extLst>
              <a:ext uri="{FF2B5EF4-FFF2-40B4-BE49-F238E27FC236}">
                <a16:creationId xmlns:a16="http://schemas.microsoft.com/office/drawing/2014/main" id="{CB3748D0-BEA8-1347-BDE4-A46EB69FE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4623" y="2465389"/>
            <a:ext cx="9502777" cy="3878261"/>
          </a:xfrm>
        </p:spPr>
        <p:txBody>
          <a:bodyPr tIns="14400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EDE7686-2F8C-774B-B289-878EA65494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546DA19B-F03E-3748-8FDF-6BC4E21FC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8D868F4E-EA01-954D-AFBF-796545D67C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5" name="Body_Copy">
            <a:extLst>
              <a:ext uri="{FF2B5EF4-FFF2-40B4-BE49-F238E27FC236}">
                <a16:creationId xmlns:a16="http://schemas.microsoft.com/office/drawing/2014/main" id="{48F8026E-D826-2B4A-9638-D13D28916E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36C7C674-920E-D244-A5EA-8A41340F91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890588"/>
            <a:ext cx="4884738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B9177340-2BC9-DB48-A574-C206785FDD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193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546DA19B-F03E-3748-8FDF-6BC4E21FC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8D868F4E-EA01-954D-AFBF-796545D67C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5" name="Body_Copy">
            <a:extLst>
              <a:ext uri="{FF2B5EF4-FFF2-40B4-BE49-F238E27FC236}">
                <a16:creationId xmlns:a16="http://schemas.microsoft.com/office/drawing/2014/main" id="{48F8026E-D826-2B4A-9638-D13D28916E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36C7C674-920E-D244-A5EA-8A41340F91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890588"/>
            <a:ext cx="4884738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B9177340-2BC9-DB48-A574-C206785FDD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193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F9D03F33-FD22-6E47-B694-6DEAEFEAE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670F0D1-2F62-E649-AA20-9AFFE4CBA3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7" name="Body_Copy">
            <a:extLst>
              <a:ext uri="{FF2B5EF4-FFF2-40B4-BE49-F238E27FC236}">
                <a16:creationId xmlns:a16="http://schemas.microsoft.com/office/drawing/2014/main" id="{5AA1BDEE-EAA8-BC4D-8C4B-6DE44B8D15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0A3C2EC-6F1E-CD41-B822-BF1E1A54EBB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0" y="890588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1">
            <a:extLst>
              <a:ext uri="{FF2B5EF4-FFF2-40B4-BE49-F238E27FC236}">
                <a16:creationId xmlns:a16="http://schemas.microsoft.com/office/drawing/2014/main" id="{08207E2B-0FB6-EB48-949C-B0CB83C282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7712" y="3242935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BCBA7E-30E8-004F-81FF-588A116455C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3781425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Image_Caption 2">
            <a:extLst>
              <a:ext uri="{FF2B5EF4-FFF2-40B4-BE49-F238E27FC236}">
                <a16:creationId xmlns:a16="http://schemas.microsoft.com/office/drawing/2014/main" id="{A760FC96-7C8C-8240-9E56-45FDDFBFA2D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17712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5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F9D03F33-FD22-6E47-B694-6DEAEFEAE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670F0D1-2F62-E649-AA20-9AFFE4CBA3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7" name="Body_Copy">
            <a:extLst>
              <a:ext uri="{FF2B5EF4-FFF2-40B4-BE49-F238E27FC236}">
                <a16:creationId xmlns:a16="http://schemas.microsoft.com/office/drawing/2014/main" id="{5AA1BDEE-EAA8-BC4D-8C4B-6DE44B8D15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0A3C2EC-6F1E-CD41-B822-BF1E1A54EBB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0" y="890588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1">
            <a:extLst>
              <a:ext uri="{FF2B5EF4-FFF2-40B4-BE49-F238E27FC236}">
                <a16:creationId xmlns:a16="http://schemas.microsoft.com/office/drawing/2014/main" id="{08207E2B-0FB6-EB48-949C-B0CB83C282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7712" y="3242935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BCBA7E-30E8-004F-81FF-588A116455C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3781425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Image_Caption 2">
            <a:extLst>
              <a:ext uri="{FF2B5EF4-FFF2-40B4-BE49-F238E27FC236}">
                <a16:creationId xmlns:a16="http://schemas.microsoft.com/office/drawing/2014/main" id="{A760FC96-7C8C-8240-9E56-45FDDFBFA2D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17712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9C1CC4BB-CB5D-5A46-B2F6-AD316D0C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5ED5F3B-04FD-044F-9490-610066E5EC8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23063" y="1185863"/>
            <a:ext cx="5214937" cy="6433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6" name="Body_Copy">
            <a:extLst>
              <a:ext uri="{FF2B5EF4-FFF2-40B4-BE49-F238E27FC236}">
                <a16:creationId xmlns:a16="http://schemas.microsoft.com/office/drawing/2014/main" id="{6D27EECD-6C04-4E43-B1C1-64C69191FC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23063" y="1829244"/>
            <a:ext cx="5214937" cy="46445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Image_Caption 1">
            <a:extLst>
              <a:ext uri="{FF2B5EF4-FFF2-40B4-BE49-F238E27FC236}">
                <a16:creationId xmlns:a16="http://schemas.microsoft.com/office/drawing/2014/main" id="{03111C49-B813-1548-ABB2-5C5E0E767AF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2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A9EB19-D6CD-9E47-BFF0-7CC8A70034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720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Image_Caption 2">
            <a:extLst>
              <a:ext uri="{FF2B5EF4-FFF2-40B4-BE49-F238E27FC236}">
                <a16:creationId xmlns:a16="http://schemas.microsoft.com/office/drawing/2014/main" id="{561B1561-3847-C64E-8046-C5226E6A55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684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32BEBF5-F536-B34E-A907-5B7BA85162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Image_Caption 3">
            <a:extLst>
              <a:ext uri="{FF2B5EF4-FFF2-40B4-BE49-F238E27FC236}">
                <a16:creationId xmlns:a16="http://schemas.microsoft.com/office/drawing/2014/main" id="{E8158083-AD30-1549-B3A8-E8A50ADD15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2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436FE9C-5E28-6849-B274-30B93B6B01D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720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4">
            <a:extLst>
              <a:ext uri="{FF2B5EF4-FFF2-40B4-BE49-F238E27FC236}">
                <a16:creationId xmlns:a16="http://schemas.microsoft.com/office/drawing/2014/main" id="{2252CB2B-8A78-9A46-A381-AF00772BA0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684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1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9C1CC4BB-CB5D-5A46-B2F6-AD316D0C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5ED5F3B-04FD-044F-9490-610066E5EC8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23063" y="1185863"/>
            <a:ext cx="5214937" cy="6433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6" name="Body_Copy">
            <a:extLst>
              <a:ext uri="{FF2B5EF4-FFF2-40B4-BE49-F238E27FC236}">
                <a16:creationId xmlns:a16="http://schemas.microsoft.com/office/drawing/2014/main" id="{6D27EECD-6C04-4E43-B1C1-64C69191FC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23063" y="1829244"/>
            <a:ext cx="5214937" cy="4644581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Image_Caption 1">
            <a:extLst>
              <a:ext uri="{FF2B5EF4-FFF2-40B4-BE49-F238E27FC236}">
                <a16:creationId xmlns:a16="http://schemas.microsoft.com/office/drawing/2014/main" id="{03111C49-B813-1548-ABB2-5C5E0E767AF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2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A9EB19-D6CD-9E47-BFF0-7CC8A70034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720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Image_Caption 2">
            <a:extLst>
              <a:ext uri="{FF2B5EF4-FFF2-40B4-BE49-F238E27FC236}">
                <a16:creationId xmlns:a16="http://schemas.microsoft.com/office/drawing/2014/main" id="{561B1561-3847-C64E-8046-C5226E6A55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684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32BEBF5-F536-B34E-A907-5B7BA85162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Image_Caption 3">
            <a:extLst>
              <a:ext uri="{FF2B5EF4-FFF2-40B4-BE49-F238E27FC236}">
                <a16:creationId xmlns:a16="http://schemas.microsoft.com/office/drawing/2014/main" id="{E8158083-AD30-1549-B3A8-E8A50ADD15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2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436FE9C-5E28-6849-B274-30B93B6B01D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720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4">
            <a:extLst>
              <a:ext uri="{FF2B5EF4-FFF2-40B4-BE49-F238E27FC236}">
                <a16:creationId xmlns:a16="http://schemas.microsoft.com/office/drawing/2014/main" id="{2252CB2B-8A78-9A46-A381-AF00772BA0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684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97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and Tex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noFill/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Image_Caption 1">
            <a:extLst>
              <a:ext uri="{FF2B5EF4-FFF2-40B4-BE49-F238E27FC236}">
                <a16:creationId xmlns:a16="http://schemas.microsoft.com/office/drawing/2014/main" id="{541F36E1-1553-7845-B3E2-0ECD95ED7D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1164" y="1036800"/>
            <a:ext cx="2876550" cy="324178"/>
          </a:xfrm>
          <a:solidFill>
            <a:schemeClr val="bg1"/>
          </a:solidFill>
        </p:spPr>
        <p:txBody>
          <a:bodyPr tIns="36000" rIns="251999" bIns="72000" anchor="t" anchorCtr="0">
            <a:spAutoFit/>
          </a:bodyPr>
          <a:lstStyle>
            <a:lvl1pPr marL="6350" indent="0" algn="r">
              <a:buFontTx/>
              <a:buNone/>
              <a:defRPr sz="1200"/>
            </a:lvl1pPr>
            <a:lvl2pPr marL="269875" indent="0" algn="r">
              <a:buFontTx/>
              <a:buNone/>
              <a:defRPr sz="1200"/>
            </a:lvl2pPr>
            <a:lvl3pPr marL="450850" indent="0" algn="r">
              <a:buFontTx/>
              <a:buNone/>
              <a:defRPr sz="1200"/>
            </a:lvl3pPr>
            <a:lvl4pPr marL="623888" indent="0" algn="r">
              <a:buFontTx/>
              <a:buNone/>
              <a:defRPr sz="1200"/>
            </a:lvl4pPr>
            <a:lvl5pPr marL="804862" indent="0" algn="r">
              <a:buFontTx/>
              <a:buNone/>
              <a:defRPr sz="1200"/>
            </a:lvl5pPr>
          </a:lstStyle>
          <a:p>
            <a:pPr lvl="0"/>
            <a:r>
              <a:rPr lang="en-GB"/>
              <a:t>Insert image caption here</a:t>
            </a:r>
            <a:endParaRPr lang="en-GB" dirty="0"/>
          </a:p>
        </p:txBody>
      </p:sp>
      <p:sp>
        <p:nvSpPr>
          <p:cNvPr id="7" name="Body_Copy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3998" y="5730249"/>
            <a:ext cx="116840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lIns="144000" tIns="144000" rIns="144000" bIns="144000" anchor="b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5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 Background _Whi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loured_Boarder">
            <a:extLst>
              <a:ext uri="{FF2B5EF4-FFF2-40B4-BE49-F238E27FC236}">
                <a16:creationId xmlns:a16="http://schemas.microsoft.com/office/drawing/2014/main" id="{B314EC19-20AC-8D4D-9C1B-2543B45C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175" y="1244333"/>
            <a:ext cx="7965391" cy="4824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_BG">
            <a:extLst>
              <a:ext uri="{FF2B5EF4-FFF2-40B4-BE49-F238E27FC236}">
                <a16:creationId xmlns:a16="http://schemas.microsoft.com/office/drawing/2014/main" id="{AC8BCD2D-A1D4-B941-B5ED-4FC7122E5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104" y="1319533"/>
            <a:ext cx="7894320" cy="46736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775" y="2310940"/>
            <a:ext cx="7262626" cy="919162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775" y="3433303"/>
            <a:ext cx="7262626" cy="82757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cxnSp>
        <p:nvCxnSpPr>
          <p:cNvPr id="4" name="Divider_Line">
            <a:extLst>
              <a:ext uri="{FF2B5EF4-FFF2-40B4-BE49-F238E27FC236}">
                <a16:creationId xmlns:a16="http://schemas.microsoft.com/office/drawing/2014/main" id="{AC99BCA3-B941-824C-9684-BAA8B857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9775" y="4442460"/>
            <a:ext cx="181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etails">
            <a:extLst>
              <a:ext uri="{FF2B5EF4-FFF2-40B4-BE49-F238E27FC236}">
                <a16:creationId xmlns:a16="http://schemas.microsoft.com/office/drawing/2014/main" id="{68E25D0D-76B2-1041-9741-CCF63B277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775" y="4573787"/>
            <a:ext cx="3339247" cy="1158651"/>
          </a:xfrm>
          <a:ln w="76200">
            <a:noFill/>
            <a:miter lim="800000"/>
          </a:ln>
        </p:spPr>
        <p:txBody>
          <a:bodyPr wrap="none" lIns="0" tIns="0" rIns="0" bIns="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  <p:pic>
        <p:nvPicPr>
          <p:cNvPr id="5" name="Picture 4" descr="University of Essex 60th logo with strapline, Where Change Happens 1964 to 2024">
            <a:extLst>
              <a:ext uri="{FF2B5EF4-FFF2-40B4-BE49-F238E27FC236}">
                <a16:creationId xmlns:a16="http://schemas.microsoft.com/office/drawing/2014/main" id="{B15E8DDE-227A-DE4C-F6A8-00A2256C1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212979" cy="8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2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noFill/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Image_Caption 1">
            <a:extLst>
              <a:ext uri="{FF2B5EF4-FFF2-40B4-BE49-F238E27FC236}">
                <a16:creationId xmlns:a16="http://schemas.microsoft.com/office/drawing/2014/main" id="{B0F2228A-6C92-7348-B3AB-4D805D8894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21800" y="6149647"/>
            <a:ext cx="2870200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5544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Feature_Box_2">
            <a:extLst>
              <a:ext uri="{FF2B5EF4-FFF2-40B4-BE49-F238E27FC236}">
                <a16:creationId xmlns:a16="http://schemas.microsoft.com/office/drawing/2014/main" id="{2836903F-A228-694C-B678-379D95CBF6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4896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Feature_Box_3">
            <a:extLst>
              <a:ext uri="{FF2B5EF4-FFF2-40B4-BE49-F238E27FC236}">
                <a16:creationId xmlns:a16="http://schemas.microsoft.com/office/drawing/2014/main" id="{A099B133-6CA1-6343-985F-1A751F73B33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54248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4" name="Feature_Box_4">
            <a:extLst>
              <a:ext uri="{FF2B5EF4-FFF2-40B4-BE49-F238E27FC236}">
                <a16:creationId xmlns:a16="http://schemas.microsoft.com/office/drawing/2014/main" id="{AC109010-13F9-D44E-AE30-6C9CDA42B8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3600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F2A6B83-1211-6B47-A8AF-ED38DA7D47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4001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643D9B1-8BBE-0C43-9EEF-CDFE7EAAE5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724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Feature_Box_2">
            <a:extLst>
              <a:ext uri="{FF2B5EF4-FFF2-40B4-BE49-F238E27FC236}">
                <a16:creationId xmlns:a16="http://schemas.microsoft.com/office/drawing/2014/main" id="{2AD8F4AA-5FEA-264B-91A7-7535BF4A02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24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47C5A1D-6939-3847-80D4-9C34331130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932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Feature_Box_3">
            <a:extLst>
              <a:ext uri="{FF2B5EF4-FFF2-40B4-BE49-F238E27FC236}">
                <a16:creationId xmlns:a16="http://schemas.microsoft.com/office/drawing/2014/main" id="{4EE68164-672F-C645-B7CD-568AFD12BD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32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5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F2A6B83-1211-6B47-A8AF-ED38DA7D47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4001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643D9B1-8BBE-0C43-9EEF-CDFE7EAAE5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724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Feature_Box_2">
            <a:extLst>
              <a:ext uri="{FF2B5EF4-FFF2-40B4-BE49-F238E27FC236}">
                <a16:creationId xmlns:a16="http://schemas.microsoft.com/office/drawing/2014/main" id="{2AD8F4AA-5FEA-264B-91A7-7535BF4A02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24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47C5A1D-6939-3847-80D4-9C34331130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932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Feature_Box_3">
            <a:extLst>
              <a:ext uri="{FF2B5EF4-FFF2-40B4-BE49-F238E27FC236}">
                <a16:creationId xmlns:a16="http://schemas.microsoft.com/office/drawing/2014/main" id="{4EE68164-672F-C645-B7CD-568AFD12BD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32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/ Data Visua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AD742024-086A-5F48-9393-FF97C14B9F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651" y="1185863"/>
            <a:ext cx="5468937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7" name="Body_Copy">
            <a:extLst>
              <a:ext uri="{FF2B5EF4-FFF2-40B4-BE49-F238E27FC236}">
                <a16:creationId xmlns:a16="http://schemas.microsoft.com/office/drawing/2014/main" id="{A65568DF-0675-7847-A98F-1D87DDC4AD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1650" y="1857375"/>
            <a:ext cx="5468938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1" name="Chart Placeholder">
            <a:extLst>
              <a:ext uri="{FF2B5EF4-FFF2-40B4-BE49-F238E27FC236}">
                <a16:creationId xmlns:a16="http://schemas.microsoft.com/office/drawing/2014/main" id="{270A0C9E-8881-0E4F-B450-BE886F2A6D14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221413" y="890587"/>
            <a:ext cx="5716587" cy="5453063"/>
          </a:xfrm>
          <a:ln>
            <a:solidFill>
              <a:schemeClr val="tx1"/>
            </a:solidFill>
          </a:ln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28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/ Data Visua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1" name="Chart Placeholder">
            <a:extLst>
              <a:ext uri="{FF2B5EF4-FFF2-40B4-BE49-F238E27FC236}">
                <a16:creationId xmlns:a16="http://schemas.microsoft.com/office/drawing/2014/main" id="{270A0C9E-8881-0E4F-B450-BE886F2A6D14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254001" y="890587"/>
            <a:ext cx="11684000" cy="5453063"/>
          </a:xfrm>
          <a:ln>
            <a:solidFill>
              <a:schemeClr val="tx1"/>
            </a:solidFill>
          </a:ln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32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76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A55F4C45-0842-0B45-BF3A-F0DB418A4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solidFill>
            <a:schemeClr val="bg1"/>
          </a:solidFill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Image_Caption 1">
            <a:extLst>
              <a:ext uri="{FF2B5EF4-FFF2-40B4-BE49-F238E27FC236}">
                <a16:creationId xmlns:a16="http://schemas.microsoft.com/office/drawing/2014/main" id="{77A15BBC-0BFB-9547-B1AA-FD422C4D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6879" y="6145855"/>
            <a:ext cx="2865121" cy="324178"/>
          </a:xfrm>
          <a:solidFill>
            <a:schemeClr val="bg1"/>
          </a:solidFill>
        </p:spPr>
        <p:txBody>
          <a:bodyPr wrap="square" lIns="72000" tIns="36000" rIns="251999" bIns="72000" anchor="b" anchorCtr="0">
            <a:spAutoFit/>
          </a:bodyPr>
          <a:lstStyle>
            <a:lvl1pPr marL="6350" marR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200" b="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B048D4B-0957-8543-950A-61FA61F907E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99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A55F4C45-0842-0B45-BF3A-F0DB418A4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Video Placeholder 1">
            <a:extLst>
              <a:ext uri="{FF2B5EF4-FFF2-40B4-BE49-F238E27FC236}">
                <a16:creationId xmlns:a16="http://schemas.microsoft.com/office/drawing/2014/main" id="{638D1704-B2CA-5C47-B959-28C1FC6055CF}"/>
              </a:ext>
            </a:extLst>
          </p:cNvPr>
          <p:cNvSpPr>
            <a:spLocks noGrp="1"/>
          </p:cNvSpPr>
          <p:nvPr>
            <p:ph type="media" sz="quarter" idx="29"/>
          </p:nvPr>
        </p:nvSpPr>
        <p:spPr>
          <a:xfrm>
            <a:off x="0" y="890588"/>
            <a:ext cx="12192000" cy="5713412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Video_Caption 1">
            <a:extLst>
              <a:ext uri="{FF2B5EF4-FFF2-40B4-BE49-F238E27FC236}">
                <a16:creationId xmlns:a16="http://schemas.microsoft.com/office/drawing/2014/main" id="{77A15BBC-0BFB-9547-B1AA-FD422C4D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6879" y="6145855"/>
            <a:ext cx="2865121" cy="324178"/>
          </a:xfrm>
          <a:solidFill>
            <a:schemeClr val="bg1"/>
          </a:solidFill>
        </p:spPr>
        <p:txBody>
          <a:bodyPr wrap="square" lIns="72000" tIns="36000" rIns="251999" bIns="72000" anchor="b" anchorCtr="0">
            <a:spAutoFit/>
          </a:bodyPr>
          <a:lstStyle>
            <a:lvl1pPr marL="6350" marR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200" b="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B048D4B-0957-8543-950A-61FA61F907E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9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mpari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597CB458-ECAA-F543-B762-CE0492775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040512F9-FB20-344E-BC56-8DDE6C1772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1648" y="1306094"/>
            <a:ext cx="11436350" cy="736600"/>
          </a:xfrm>
        </p:spPr>
        <p:txBody>
          <a:bodyPr tIns="0" bIns="0"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A0A8366-F419-7E4A-8F7C-C6F8447A89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1648" y="2042694"/>
            <a:ext cx="11436350" cy="403225"/>
          </a:xfrm>
        </p:spPr>
        <p:txBody>
          <a:bodyPr tIns="0" bIns="0"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4F48015D-A6A6-BD4D-AB39-19CCFCB8B88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2814220"/>
            <a:ext cx="6062400" cy="3789779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1">
            <a:extLst>
              <a:ext uri="{FF2B5EF4-FFF2-40B4-BE49-F238E27FC236}">
                <a16:creationId xmlns:a16="http://schemas.microsoft.com/office/drawing/2014/main" id="{928181AC-A9B4-0F4A-B806-85756E8DF34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ABAA707-1D0F-904D-A6EF-485EE257C1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29602" y="2814220"/>
            <a:ext cx="6062400" cy="3789779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Image_Caption 2">
            <a:extLst>
              <a:ext uri="{FF2B5EF4-FFF2-40B4-BE49-F238E27FC236}">
                <a16:creationId xmlns:a16="http://schemas.microsoft.com/office/drawing/2014/main" id="{AEE3084D-262B-D444-BB09-122F86A0D5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6563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9180CA7-D6AD-3B4F-9CC8-C9E5358B7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19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BA1041B3-EEDD-B747-8B78-82F6A16D7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Body_Copy">
            <a:extLst>
              <a:ext uri="{FF2B5EF4-FFF2-40B4-BE49-F238E27FC236}">
                <a16:creationId xmlns:a16="http://schemas.microsoft.com/office/drawing/2014/main" id="{15E97B45-0FBC-0444-A384-1396982CD5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31563" y="890588"/>
            <a:ext cx="5808662" cy="3787775"/>
          </a:xfrm>
        </p:spPr>
        <p:txBody>
          <a:bodyPr lIns="144000" tIns="144000" rIns="144000" bIns="144000">
            <a:noAutofit/>
          </a:bodyPr>
          <a:lstStyle>
            <a:lvl1pPr marL="6350" indent="0">
              <a:buFontTx/>
              <a:buNone/>
              <a:defRPr sz="1800"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6062400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Image_Caption 1">
            <a:extLst>
              <a:ext uri="{FF2B5EF4-FFF2-40B4-BE49-F238E27FC236}">
                <a16:creationId xmlns:a16="http://schemas.microsoft.com/office/drawing/2014/main" id="{AF323BD3-548A-354D-ADA9-DA0462ADCE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A681C19-525C-EB46-8C22-C426D373D10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9600" y="4746400"/>
            <a:ext cx="6062400" cy="18576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Image_Caption 2">
            <a:extLst>
              <a:ext uri="{FF2B5EF4-FFF2-40B4-BE49-F238E27FC236}">
                <a16:creationId xmlns:a16="http://schemas.microsoft.com/office/drawing/2014/main" id="{41C24D1E-9E96-1844-B2A6-13CA1411EAF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6563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5" y="1413843"/>
            <a:ext cx="10493375" cy="1491139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5" y="3108182"/>
            <a:ext cx="10493375" cy="104803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40" name="Details">
            <a:extLst>
              <a:ext uri="{FF2B5EF4-FFF2-40B4-BE49-F238E27FC236}">
                <a16:creationId xmlns:a16="http://schemas.microsoft.com/office/drawing/2014/main" id="{A70545EA-0D96-7E46-B0EC-5AFDB41CA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0003" y="4854795"/>
            <a:ext cx="3630060" cy="1449463"/>
          </a:xfrm>
          <a:ln w="76200">
            <a:solidFill>
              <a:schemeClr val="bg1"/>
            </a:solidFill>
            <a:miter lim="800000"/>
          </a:ln>
        </p:spPr>
        <p:txBody>
          <a:bodyPr wrap="none" lIns="144000" tIns="144000" rIns="144000" bIns="14400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  <p:pic>
        <p:nvPicPr>
          <p:cNvPr id="4" name="Picture 3" descr="University of Essex 60th logo with strapline, Where Change Happens 1964 to 2024">
            <a:extLst>
              <a:ext uri="{FF2B5EF4-FFF2-40B4-BE49-F238E27FC236}">
                <a16:creationId xmlns:a16="http://schemas.microsoft.com/office/drawing/2014/main" id="{771FC30B-F8C5-166A-BE7D-267C58AB21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212979" cy="8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7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701839F2-0501-2042-AA1A-339190F1F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B0246F9D-BBB4-F845-903B-9BCB6A3799F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7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Image_Caption 1">
            <a:extLst>
              <a:ext uri="{FF2B5EF4-FFF2-40B4-BE49-F238E27FC236}">
                <a16:creationId xmlns:a16="http://schemas.microsoft.com/office/drawing/2014/main" id="{CB251433-45EA-0548-85FC-44C898DE78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EBC5486-0CC4-8447-8762-C88A95428B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29602" y="890587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2">
            <a:extLst>
              <a:ext uri="{FF2B5EF4-FFF2-40B4-BE49-F238E27FC236}">
                <a16:creationId xmlns:a16="http://schemas.microsoft.com/office/drawing/2014/main" id="{E6A7B5DF-8207-3443-B760-8C2272B9CE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7600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4F3CBD4-C3C4-CD4F-9BA5-B115DCEF02B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-1038" y="3781600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3">
            <a:extLst>
              <a:ext uri="{FF2B5EF4-FFF2-40B4-BE49-F238E27FC236}">
                <a16:creationId xmlns:a16="http://schemas.microsoft.com/office/drawing/2014/main" id="{8C0B1AC2-5C59-004A-BBD3-ED977709A5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AE1E5D5-CDA1-504E-888B-B884A6EA672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128564" y="3781600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Image_Caption 4">
            <a:extLst>
              <a:ext uri="{FF2B5EF4-FFF2-40B4-BE49-F238E27FC236}">
                <a16:creationId xmlns:a16="http://schemas.microsoft.com/office/drawing/2014/main" id="{3000F666-1F5D-C740-81BD-EA9E4B2DF7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276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69AE64D-4D5D-1D44-9A53-63F44E948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89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4F9D373C-5C73-8E4B-8382-B53ED6AA7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E39BCACC-73E2-1B41-BE3D-FFB203F3C90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7"/>
            <a:ext cx="4017600" cy="57132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Image_Caption 1">
            <a:extLst>
              <a:ext uri="{FF2B5EF4-FFF2-40B4-BE49-F238E27FC236}">
                <a16:creationId xmlns:a16="http://schemas.microsoft.com/office/drawing/2014/main" id="{E9FF570A-BE24-9141-87FD-541A6610CC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2162" y="613419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E0407-46FE-134C-A5EB-A1421349DA0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087018" y="890588"/>
            <a:ext cx="4017963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2">
            <a:extLst>
              <a:ext uri="{FF2B5EF4-FFF2-40B4-BE49-F238E27FC236}">
                <a16:creationId xmlns:a16="http://schemas.microsoft.com/office/drawing/2014/main" id="{A15A6A7C-316C-1041-96A6-582EEFA94A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41762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89F4D8E-583F-424A-AB00-EFE4131C9C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087018" y="3781425"/>
            <a:ext cx="4017963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Image_Caption 3">
            <a:extLst>
              <a:ext uri="{FF2B5EF4-FFF2-40B4-BE49-F238E27FC236}">
                <a16:creationId xmlns:a16="http://schemas.microsoft.com/office/drawing/2014/main" id="{5873F71E-F244-B045-925D-7A21F05C700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41762" y="613419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C5C7401-B602-E348-9FA1-326B0C408A8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171656" y="890588"/>
            <a:ext cx="4017962" cy="2822575"/>
          </a:xfrm>
          <a:solidFill>
            <a:schemeClr val="bg1"/>
          </a:solidFill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4">
            <a:extLst>
              <a:ext uri="{FF2B5EF4-FFF2-40B4-BE49-F238E27FC236}">
                <a16:creationId xmlns:a16="http://schemas.microsoft.com/office/drawing/2014/main" id="{5AB450AD-F789-564D-8046-E2973620FD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326563" y="3243184"/>
            <a:ext cx="2862262" cy="324178"/>
          </a:xfrm>
          <a:solidFill>
            <a:schemeClr val="bg1"/>
          </a:solidFill>
        </p:spPr>
        <p:txBody>
          <a:bodyPr lIns="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8B438B0-923A-D344-BB96-1E1293FEE95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171656" y="3781425"/>
            <a:ext cx="4017962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5">
            <a:extLst>
              <a:ext uri="{FF2B5EF4-FFF2-40B4-BE49-F238E27FC236}">
                <a16:creationId xmlns:a16="http://schemas.microsoft.com/office/drawing/2014/main" id="{D3549A48-91FA-794D-A48D-ACF79A20F7D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326563" y="6163353"/>
            <a:ext cx="2865437" cy="324178"/>
          </a:xfrm>
          <a:solidFill>
            <a:schemeClr val="bg1"/>
          </a:solidFill>
        </p:spPr>
        <p:txBody>
          <a:bodyPr wrap="square" lIns="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DFD619F-E9C0-804F-8D75-3339F1C38F53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2FD2AB6B-38F4-0849-BB0F-26EBCB570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CE8E0407-46FE-134C-A5EB-A1421349DA0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A15A6A7C-316C-1041-96A6-582EEFA94A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16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E5628C3-E97E-0E42-8B96-49A48CA44E4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06720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Image_Caption 2">
            <a:extLst>
              <a:ext uri="{FF2B5EF4-FFF2-40B4-BE49-F238E27FC236}">
                <a16:creationId xmlns:a16="http://schemas.microsoft.com/office/drawing/2014/main" id="{650A4448-9254-4147-A204-9F1E2D2474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688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2C8A29F9-D47B-3845-867C-03229EC596F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3440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Image_Caption 3">
            <a:extLst>
              <a:ext uri="{FF2B5EF4-FFF2-40B4-BE49-F238E27FC236}">
                <a16:creationId xmlns:a16="http://schemas.microsoft.com/office/drawing/2014/main" id="{2831C12D-5883-954D-976E-7988ED86C58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360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0CE9459-AA13-694B-B56E-396874D19FA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196800" y="890587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Image_Caption 4">
            <a:extLst>
              <a:ext uri="{FF2B5EF4-FFF2-40B4-BE49-F238E27FC236}">
                <a16:creationId xmlns:a16="http://schemas.microsoft.com/office/drawing/2014/main" id="{E8CF8A0E-5D06-EB46-BEE5-DE0912DA990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98450" y="3243183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576BE624-AB30-D146-A519-002083E8BEA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Image_Caption 5">
            <a:extLst>
              <a:ext uri="{FF2B5EF4-FFF2-40B4-BE49-F238E27FC236}">
                <a16:creationId xmlns:a16="http://schemas.microsoft.com/office/drawing/2014/main" id="{A48FE71E-44E3-CC41-979D-D74890C4AB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016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B30F3EEA-EE8E-E540-A490-292CACC8829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306720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Image_Caption 6">
            <a:extLst>
              <a:ext uri="{FF2B5EF4-FFF2-40B4-BE49-F238E27FC236}">
                <a16:creationId xmlns:a16="http://schemas.microsoft.com/office/drawing/2014/main" id="{EC59CCA3-D9C7-7346-A272-F2028074C58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688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84C7FCD2-B82E-FC4C-8160-F2D38232EF3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13440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Image_Caption 7">
            <a:extLst>
              <a:ext uri="{FF2B5EF4-FFF2-40B4-BE49-F238E27FC236}">
                <a16:creationId xmlns:a16="http://schemas.microsoft.com/office/drawing/2014/main" id="{7285050C-E073-0046-B167-BC52645539F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360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EF650E8-1577-0745-AFB0-DB5615DE919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9196800" y="3781424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Image_Caption 8">
            <a:extLst>
              <a:ext uri="{FF2B5EF4-FFF2-40B4-BE49-F238E27FC236}">
                <a16:creationId xmlns:a16="http://schemas.microsoft.com/office/drawing/2014/main" id="{A4D2CE44-C98F-8F42-B770-4658491F516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8450" y="6134020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BBEE3C4-4A6B-EF47-BF0F-7EB67A8CDA28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90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Any Questions?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5" y="2362155"/>
            <a:ext cx="4312920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5000" dirty="0">
                <a:solidFill>
                  <a:schemeClr val="bg1"/>
                </a:solidFill>
                <a:latin typeface="+mj-lt"/>
              </a:rPr>
              <a:t>Any</a:t>
            </a:r>
            <a:br>
              <a:rPr lang="en-GB" sz="5000" dirty="0">
                <a:solidFill>
                  <a:schemeClr val="bg1"/>
                </a:solidFill>
                <a:latin typeface="+mj-lt"/>
              </a:rPr>
            </a:br>
            <a:r>
              <a:rPr lang="en-GB" sz="5000" dirty="0">
                <a:solidFill>
                  <a:schemeClr val="bg1"/>
                </a:solidFill>
                <a:latin typeface="+mj-lt"/>
              </a:rPr>
              <a:t>questions?</a:t>
            </a:r>
            <a:endParaRPr lang="en-US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3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2B614BF-F4CB-0C9F-43A3-0A157456DD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2212979" cy="8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Any Questions?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5" y="2362155"/>
            <a:ext cx="4312920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5000" dirty="0">
                <a:solidFill>
                  <a:schemeClr val="bg1"/>
                </a:solidFill>
                <a:latin typeface="+mj-lt"/>
              </a:rPr>
              <a:t>Any</a:t>
            </a:r>
            <a:br>
              <a:rPr lang="en-GB" sz="5000">
                <a:solidFill>
                  <a:schemeClr val="bg1"/>
                </a:solidFill>
                <a:latin typeface="+mj-lt"/>
              </a:rPr>
            </a:br>
            <a:r>
              <a:rPr lang="en-GB" sz="5000">
                <a:solidFill>
                  <a:schemeClr val="bg1"/>
                </a:solidFill>
                <a:latin typeface="+mj-lt"/>
              </a:rPr>
              <a:t>questions</a:t>
            </a:r>
            <a:r>
              <a:rPr lang="en-GB" sz="5000" dirty="0">
                <a:solidFill>
                  <a:schemeClr val="bg1"/>
                </a:solidFill>
                <a:latin typeface="+mj-lt"/>
              </a:rPr>
              <a:t>?</a:t>
            </a:r>
            <a:endParaRPr lang="en-US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3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95A9878-FD0D-03BD-BF6E-9C2F7FE713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2212979" cy="8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15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4" y="2362155"/>
            <a:ext cx="5862955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6000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3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4F0D56F-4772-3330-D62C-08349BA159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2212979" cy="8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11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4" y="2362155"/>
            <a:ext cx="5862955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6000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3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77255D2-F27A-68E3-5483-FE51E2F87D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2212979" cy="8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5" y="1413843"/>
            <a:ext cx="10493375" cy="1491139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5" y="3108182"/>
            <a:ext cx="10493375" cy="104803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40" name="Details">
            <a:extLst>
              <a:ext uri="{FF2B5EF4-FFF2-40B4-BE49-F238E27FC236}">
                <a16:creationId xmlns:a16="http://schemas.microsoft.com/office/drawing/2014/main" id="{A70545EA-0D96-7E46-B0EC-5AFDB41CA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0003" y="4854795"/>
            <a:ext cx="3630060" cy="1449463"/>
          </a:xfrm>
          <a:ln w="76200">
            <a:solidFill>
              <a:schemeClr val="bg1"/>
            </a:solidFill>
            <a:miter lim="800000"/>
          </a:ln>
        </p:spPr>
        <p:txBody>
          <a:bodyPr wrap="none" lIns="144000" tIns="144000" rIns="144000" bIns="14400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  <p:pic>
        <p:nvPicPr>
          <p:cNvPr id="2" name="Picture 1" descr="University of Essex 60th logo with strapline, Where Change Happens 1964 to 2024">
            <a:extLst>
              <a:ext uri="{FF2B5EF4-FFF2-40B4-BE49-F238E27FC236}">
                <a16:creationId xmlns:a16="http://schemas.microsoft.com/office/drawing/2014/main" id="{1A687FDE-14F0-2AB1-9C0F-D7541F3AA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12979" cy="8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7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adient Colour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05331533-48C2-404A-94B7-41F4044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9" y="2514600"/>
            <a:ext cx="10493371" cy="1104900"/>
          </a:xfrm>
          <a:noFill/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divider title here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F371777-01F3-7047-99FB-372452582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9" y="3619499"/>
            <a:ext cx="10493371" cy="754381"/>
          </a:xfrm>
          <a:noFill/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pic>
        <p:nvPicPr>
          <p:cNvPr id="2" name="Picture 1" descr="University of Essex 60th logo with strapline, Where Change Happens 1964 to 2024">
            <a:extLst>
              <a:ext uri="{FF2B5EF4-FFF2-40B4-BE49-F238E27FC236}">
                <a16:creationId xmlns:a16="http://schemas.microsoft.com/office/drawing/2014/main" id="{F79FF8F5-BE5F-EEEE-46B4-3D81CB6EB3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2212979" cy="8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05331533-48C2-404A-94B7-41F4044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9" y="2514600"/>
            <a:ext cx="10493371" cy="1104899"/>
          </a:xfrm>
          <a:noFill/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divider title here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F371777-01F3-7047-99FB-372452582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9" y="3619499"/>
            <a:ext cx="10493371" cy="754381"/>
          </a:xfrm>
          <a:noFill/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pic>
        <p:nvPicPr>
          <p:cNvPr id="2" name="Picture 1" descr="University of Essex 60th logo with strapline, Where Change Happens 1964 to 2024">
            <a:extLst>
              <a:ext uri="{FF2B5EF4-FFF2-40B4-BE49-F238E27FC236}">
                <a16:creationId xmlns:a16="http://schemas.microsoft.com/office/drawing/2014/main" id="{20475D07-6B51-FED0-7931-CA991D547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2212979" cy="8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0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Slide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8F256CB9-6740-D84B-B18E-5C9C92701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0" name="Body_Copy">
            <a:extLst>
              <a:ext uri="{FF2B5EF4-FFF2-40B4-BE49-F238E27FC236}">
                <a16:creationId xmlns:a16="http://schemas.microsoft.com/office/drawing/2014/main" id="{01691462-BA0F-4447-9296-C1F7A1091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4625" y="1358899"/>
            <a:ext cx="9502775" cy="5245101"/>
          </a:xfrm>
        </p:spPr>
        <p:txBody>
          <a:bodyPr>
            <a:noAutofit/>
          </a:bodyPr>
          <a:lstStyle>
            <a:lvl1pPr marL="635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269875" indent="0">
              <a:buNone/>
              <a:defRPr sz="2800"/>
            </a:lvl2pPr>
            <a:lvl3pPr marL="450850" indent="0">
              <a:buNone/>
              <a:defRPr sz="2800"/>
            </a:lvl3pPr>
            <a:lvl4pPr marL="623888" indent="0">
              <a:buNone/>
              <a:defRPr sz="2800"/>
            </a:lvl4pPr>
            <a:lvl5pPr marL="804862" indent="0">
              <a:buNone/>
              <a:defRPr sz="2800"/>
            </a:lvl5pPr>
          </a:lstStyle>
          <a:p>
            <a:pPr lvl="0"/>
            <a:r>
              <a:rPr lang="en-GB" dirty="0"/>
              <a:t>Insert introduction text here</a:t>
            </a:r>
          </a:p>
        </p:txBody>
      </p:sp>
      <p:pic>
        <p:nvPicPr>
          <p:cNvPr id="5" name="Picture 4" descr="University of Essex 60th logo">
            <a:extLst>
              <a:ext uri="{FF2B5EF4-FFF2-40B4-BE49-F238E27FC236}">
                <a16:creationId xmlns:a16="http://schemas.microsoft.com/office/drawing/2014/main" id="{8D542E78-371C-C8BD-BD67-8BA323C5E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6" y="0"/>
            <a:ext cx="2359173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8F256CB9-6740-D84B-B18E-5C9C92701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0" name="Body_Copy">
            <a:extLst>
              <a:ext uri="{FF2B5EF4-FFF2-40B4-BE49-F238E27FC236}">
                <a16:creationId xmlns:a16="http://schemas.microsoft.com/office/drawing/2014/main" id="{01691462-BA0F-4447-9296-C1F7A1091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4625" y="1358899"/>
            <a:ext cx="9502775" cy="5245101"/>
          </a:xfrm>
        </p:spPr>
        <p:txBody>
          <a:bodyPr>
            <a:noAutofit/>
          </a:bodyPr>
          <a:lstStyle>
            <a:lvl1pPr marL="635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269875" indent="0">
              <a:buNone/>
              <a:defRPr sz="2800"/>
            </a:lvl2pPr>
            <a:lvl3pPr marL="450850" indent="0">
              <a:buNone/>
              <a:defRPr sz="2800"/>
            </a:lvl3pPr>
            <a:lvl4pPr marL="623888" indent="0">
              <a:buNone/>
              <a:defRPr sz="2800"/>
            </a:lvl4pPr>
            <a:lvl5pPr marL="804862" indent="0">
              <a:buNone/>
              <a:defRPr sz="2800"/>
            </a:lvl5pPr>
          </a:lstStyle>
          <a:p>
            <a:pPr lvl="0"/>
            <a:r>
              <a:rPr lang="en-GB" dirty="0"/>
              <a:t>Insert introduction text here</a:t>
            </a:r>
          </a:p>
        </p:txBody>
      </p:sp>
      <p:pic>
        <p:nvPicPr>
          <p:cNvPr id="3" name="Picture 2" descr="University of Essex 60th logo">
            <a:extLst>
              <a:ext uri="{FF2B5EF4-FFF2-40B4-BE49-F238E27FC236}">
                <a16:creationId xmlns:a16="http://schemas.microsoft.com/office/drawing/2014/main" id="{E4A11ED1-D734-2135-8210-82D9C37DF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6" y="0"/>
            <a:ext cx="2359173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5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_description">
            <a:extLst>
              <a:ext uri="{FF2B5EF4-FFF2-40B4-BE49-F238E27FC236}">
                <a16:creationId xmlns:a16="http://schemas.microsoft.com/office/drawing/2014/main" id="{441A23D1-7922-3E47-881A-2CF442EAC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grpSp>
        <p:nvGrpSpPr>
          <p:cNvPr id="8" name="Open_Box_Graphic">
            <a:extLst>
              <a:ext uri="{FF2B5EF4-FFF2-40B4-BE49-F238E27FC236}">
                <a16:creationId xmlns:a16="http://schemas.microsoft.com/office/drawing/2014/main" id="{B0C6E108-B94A-3140-B5FA-245926CA7457}"/>
              </a:ext>
            </a:extLst>
          </p:cNvPr>
          <p:cNvGrpSpPr/>
          <p:nvPr userDrawn="1"/>
        </p:nvGrpSpPr>
        <p:grpSpPr>
          <a:xfrm>
            <a:off x="959726" y="1148165"/>
            <a:ext cx="2991791" cy="2739162"/>
            <a:chOff x="959726" y="1148165"/>
            <a:chExt cx="2991791" cy="27391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2E59B2-17C1-BC4C-A1CA-DF5B7C037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59726" y="1148165"/>
              <a:ext cx="2739162" cy="2739162"/>
            </a:xfrm>
            <a:prstGeom prst="rect">
              <a:avLst/>
            </a:prstGeom>
            <a:noFill/>
            <a:ln w="114300">
              <a:gradFill>
                <a:gsLst>
                  <a:gs pos="0">
                    <a:srgbClr val="622567"/>
                  </a:gs>
                  <a:gs pos="100000">
                    <a:schemeClr val="accent1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079D91-C0B3-BE45-BB7B-DB7531339F1E}"/>
                </a:ext>
              </a:extLst>
            </p:cNvPr>
            <p:cNvSpPr/>
            <p:nvPr userDrawn="1"/>
          </p:nvSpPr>
          <p:spPr>
            <a:xfrm>
              <a:off x="3451863" y="1576137"/>
              <a:ext cx="499654" cy="187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">
            <a:extLst>
              <a:ext uri="{FF2B5EF4-FFF2-40B4-BE49-F238E27FC236}">
                <a16:creationId xmlns:a16="http://schemas.microsoft.com/office/drawing/2014/main" id="{2D199CC7-4CA3-6146-A4B3-D47667521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4623" y="1576136"/>
            <a:ext cx="10493375" cy="1116263"/>
          </a:xfrm>
        </p:spPr>
        <p:txBody>
          <a:bodyPr>
            <a:noAutofit/>
          </a:bodyPr>
          <a:lstStyle>
            <a:lvl1pPr marL="635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GB" dirty="0"/>
              <a:t>Your section title here</a:t>
            </a:r>
            <a:endParaRPr lang="en-US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551F7C85-DD37-2F46-9EB2-603098624A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623" y="2692400"/>
            <a:ext cx="10493375" cy="75946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20" name="Body_Copy">
            <a:extLst>
              <a:ext uri="{FF2B5EF4-FFF2-40B4-BE49-F238E27FC236}">
                <a16:creationId xmlns:a16="http://schemas.microsoft.com/office/drawing/2014/main" id="{8F73E6E9-8051-FB4F-9701-4C01FD0BB8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4623" y="4035425"/>
            <a:ext cx="9502775" cy="2438400"/>
          </a:xfrm>
        </p:spPr>
        <p:txBody>
          <a:bodyPr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51D2EEC-DE3F-F940-BB87-772E9AAE87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University of Essex 60th logo with strapline, Where Change Happens 1964 to 2024">
            <a:extLst>
              <a:ext uri="{FF2B5EF4-FFF2-40B4-BE49-F238E27FC236}">
                <a16:creationId xmlns:a16="http://schemas.microsoft.com/office/drawing/2014/main" id="{1045A1F7-ADF4-7378-E9C2-9316C9FCEAC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2194172" cy="8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3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28" r:id="rId2"/>
    <p:sldLayoutId id="2147483817" r:id="rId3"/>
    <p:sldLayoutId id="2147483872" r:id="rId4"/>
    <p:sldLayoutId id="2147483847" r:id="rId5"/>
    <p:sldLayoutId id="2147483875" r:id="rId6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University of Essex 60th logo">
            <a:extLst>
              <a:ext uri="{FF2B5EF4-FFF2-40B4-BE49-F238E27FC236}">
                <a16:creationId xmlns:a16="http://schemas.microsoft.com/office/drawing/2014/main" id="{CB7E5499-A01B-8108-1263-131EF368BD8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936"/>
            <a:ext cx="2314454" cy="8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5" r:id="rId7"/>
    <p:sldLayoutId id="2147483906" r:id="rId8"/>
    <p:sldLayoutId id="2147483907" r:id="rId9"/>
    <p:sldLayoutId id="2147483908" r:id="rId10"/>
    <p:sldLayoutId id="2147483912" r:id="rId11"/>
    <p:sldLayoutId id="2147483913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University of Essex 60th logo">
            <a:extLst>
              <a:ext uri="{FF2B5EF4-FFF2-40B4-BE49-F238E27FC236}">
                <a16:creationId xmlns:a16="http://schemas.microsoft.com/office/drawing/2014/main" id="{1B10A8F6-678D-8EDE-B3AD-D8C59C96C6C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936"/>
            <a:ext cx="2314454" cy="8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7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6" r:id="rId3"/>
    <p:sldLayoutId id="2147483947" r:id="rId4"/>
    <p:sldLayoutId id="2147483948" r:id="rId5"/>
    <p:sldLayoutId id="2147483951" r:id="rId6"/>
    <p:sldLayoutId id="2147483952" r:id="rId7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University of Essex 60th logo">
            <a:extLst>
              <a:ext uri="{FF2B5EF4-FFF2-40B4-BE49-F238E27FC236}">
                <a16:creationId xmlns:a16="http://schemas.microsoft.com/office/drawing/2014/main" id="{7E68950D-26EB-8D58-B03F-C0D15F09C1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936"/>
            <a:ext cx="2314454" cy="8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8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sex.ac.uk/fees-and-funding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ex.ac.uk/student/money/cost-of-living" TargetMode="External"/><Relationship Id="rId2" Type="http://schemas.openxmlformats.org/officeDocument/2006/relationships/hyperlink" Target="https://www.blackbullion.com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.ac.uk/student/money/cost-of-liv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bsa.nhs.uk/" TargetMode="External"/><Relationship Id="rId3" Type="http://schemas.openxmlformats.org/officeDocument/2006/relationships/hyperlink" Target="https://www.gov.uk/repaying-your-student-loan" TargetMode="External"/><Relationship Id="rId7" Type="http://schemas.openxmlformats.org/officeDocument/2006/relationships/hyperlink" Target="https://www.nhsbsa.nhs.uk/nhs-learning-support-fund-lsf" TargetMode="External"/><Relationship Id="rId2" Type="http://schemas.openxmlformats.org/officeDocument/2006/relationships/hyperlink" Target="http://www.gov.uk/student-financ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ssex.ac.uk/departments/health-and-social-care/scholarships-and-funding" TargetMode="External"/><Relationship Id="rId5" Type="http://schemas.openxmlformats.org/officeDocument/2006/relationships/hyperlink" Target="https://www.blackbullion.com/" TargetMode="External"/><Relationship Id="rId4" Type="http://schemas.openxmlformats.org/officeDocument/2006/relationships/hyperlink" Target="http://www.essex.ac.uk/studentfinanc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gov.uk/student-financ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dmit@essex.ac.uk" TargetMode="External"/><Relationship Id="rId7" Type="http://schemas.openxmlformats.org/officeDocument/2006/relationships/image" Target="../media/image32.pn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22D9-C949-2147-3DBF-6B778985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Student Finance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18161-3B4B-8FD9-742C-B81162133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For UK Students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3FDE6C-B2A0-A440-19D8-D297A7CA2B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775" y="4573787"/>
            <a:ext cx="1532471" cy="358496"/>
          </a:xfrm>
        </p:spPr>
        <p:txBody>
          <a:bodyPr/>
          <a:lstStyle/>
          <a:p>
            <a:r>
              <a:rPr lang="en-GB" dirty="0"/>
              <a:t>Katie Morton </a:t>
            </a:r>
          </a:p>
        </p:txBody>
      </p:sp>
    </p:spTree>
    <p:extLst>
      <p:ext uri="{BB962C8B-B14F-4D97-AF65-F5344CB8AC3E}">
        <p14:creationId xmlns:p14="http://schemas.microsoft.com/office/powerpoint/2010/main" val="3833216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D791-57D3-523A-E8FE-9F565529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Maintenance costs – slide 4 of 6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74C05-CB0B-1B86-9DD2-6A9F5C80D1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86248" y="815182"/>
            <a:ext cx="6391275" cy="671512"/>
          </a:xfrm>
        </p:spPr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Maintenance loan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093FB-95F1-05EB-BA2E-645EEAD1C8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93793" y="1857375"/>
            <a:ext cx="6744206" cy="4486275"/>
          </a:xfrm>
        </p:spPr>
        <p:txBody>
          <a:bodyPr/>
          <a:lstStyle/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Parents and guardians will provide details of the applicant’s household income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This will then be verified by HMRC using National Insurance numbers</a:t>
            </a:r>
          </a:p>
          <a:p>
            <a:pPr algn="l" rtl="0"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urther evidence may be required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350" indent="0" algn="l" rtl="0" fontAlgn="base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74815C-1548-4635-BE32-2A711BB47F2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B3E5C3-9A2B-AF93-227B-3FB632B119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7D63F-3223-E4F0-8382-CB5F2D667F6B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67B8400-E914-C1F4-2479-4638F111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282"/>
            <a:ext cx="4884738" cy="57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2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74D2-ACAE-CF97-E440-AADDE867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Maintenance costs – slide 5 of 6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12B7C-D974-D207-F341-02FF055426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Maintenance loan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08DA6-8774-26D8-A7BB-DE8597C559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How much am I eligible for?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51445-80DD-3BFB-7C0F-88F429CA19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531FE6-2D22-4779-3F60-80871CAB1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04136"/>
              </p:ext>
            </p:extLst>
          </p:nvPr>
        </p:nvGraphicFramePr>
        <p:xfrm>
          <a:off x="1133856" y="2706624"/>
          <a:ext cx="9372600" cy="3515142"/>
        </p:xfrm>
        <a:graphic>
          <a:graphicData uri="http://schemas.openxmlformats.org/drawingml/2006/table">
            <a:tbl>
              <a:tblPr/>
              <a:tblGrid>
                <a:gridCol w="2343150">
                  <a:extLst>
                    <a:ext uri="{9D8B030D-6E8A-4147-A177-3AD203B41FA5}">
                      <a16:colId xmlns:a16="http://schemas.microsoft.com/office/drawing/2014/main" val="3086135911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971825281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109752513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4167427224"/>
                    </a:ext>
                  </a:extLst>
                </a:gridCol>
              </a:tblGrid>
              <a:tr h="825006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Where​</a:t>
                      </a:r>
                      <a:endParaRPr lang="en-GB" sz="15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Non-income assessed​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Income assessed​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(Maximum)​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312413"/>
                  </a:ext>
                </a:extLst>
              </a:tr>
              <a:tr h="107622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Away from Home Outside London​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£4,767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£5,460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£10,227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969789"/>
                  </a:ext>
                </a:extLst>
              </a:tr>
              <a:tr h="883882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Away from Home in London​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£6,647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£6,701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£13,348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37008"/>
                  </a:ext>
                </a:extLst>
              </a:tr>
              <a:tr h="46977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Home​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£3,790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£4,820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£8,610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5033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40E9ED6-7B35-1399-1CBA-32FB60166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0998" y="1823453"/>
            <a:ext cx="224913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7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71BE-7F57-7A74-F7DC-4B2BEC4D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Maintenance costs – slide 6 of 6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54B57-78F1-03C2-96A0-6CD616CD007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07761" y="1055625"/>
            <a:ext cx="6391275" cy="671512"/>
          </a:xfrm>
        </p:spPr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Maintenance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 loan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56E38-3A6E-E4F6-111F-526FDACA10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38929" y="1857375"/>
            <a:ext cx="6799070" cy="4486275"/>
          </a:xfrm>
        </p:spPr>
        <p:txBody>
          <a:bodyPr/>
          <a:lstStyle/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need to register at your university to start receiving payments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It’s important to budget weekly and monthly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Budgeting advice and support is available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9D58F8-6BB1-7414-09C9-AAC7CEE432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FE80F9-AF12-0383-C337-1B0B541638C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7E5D6-010D-430B-CEDC-31B8B6681BE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29A8F97-9B93-1944-E958-346C08527EA9}"/>
              </a:ext>
            </a:extLst>
          </p:cNvPr>
          <p:cNvPicPr>
            <a:picLocks noGrp="1" noChangeAspect="1" noChangeArrowheads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B372AC7-DDD3-7A86-B402-E52118DF022A}"/>
              </a:ext>
            </a:extLst>
          </p:cNvPr>
          <p:cNvPicPr>
            <a:picLocks noGrp="1" noChangeAspect="1" noChangeArrowheads="1"/>
          </p:cNvPicPr>
          <p:nvPr>
            <p:ph type="pic" sz="quarter" idx="3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948E-2714-AA21-427B-3490F625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Scholarships and bursaries – slide 1 of 2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397E-BBED-C04A-9F20-FA5E0ECD75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Scholarships and bursaries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05834-121E-1F91-812C-03809EE56A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0" tIns="144000" rIns="0" bIns="0" rtlCol="0" anchor="t">
            <a:noAutofit/>
          </a:bodyPr>
          <a:lstStyle/>
          <a:p>
            <a:pPr algn="l" rtl="0" fontAlgn="base">
              <a:buFont typeface="Wingdings" panose="020B0604020202020204" pitchFamily="34" charset="0"/>
              <a:buChar char="§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Universities offer their own non-repayable support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/>
          </a:p>
          <a:p>
            <a:pPr algn="l" rtl="0" fontAlgn="base">
              <a:buFont typeface="Wingdings" panose="020B0604020202020204" pitchFamily="34" charset="0"/>
              <a:buChar char="§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awards available and the eligibility criteria vary between institutions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Wingdings" panose="020B0604020202020204" pitchFamily="34" charset="0"/>
              <a:buChar char="§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Some are automatically assigned, others you will need to apply for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5B58C-D4B7-5D6D-1DB8-D556CAC08E3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9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 Scholarships &amp; bursaries: slide 1 of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34231" y="992248"/>
            <a:ext cx="11332307" cy="67151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2024 Scholarships and bursaries 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414315F-53B5-35E3-EC5B-23C6201A4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25732"/>
              </p:ext>
            </p:extLst>
          </p:nvPr>
        </p:nvGraphicFramePr>
        <p:xfrm>
          <a:off x="434231" y="1769849"/>
          <a:ext cx="11342684" cy="3676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5878">
                  <a:extLst>
                    <a:ext uri="{9D8B030D-6E8A-4147-A177-3AD203B41FA5}">
                      <a16:colId xmlns:a16="http://schemas.microsoft.com/office/drawing/2014/main" val="1878504559"/>
                    </a:ext>
                  </a:extLst>
                </a:gridCol>
                <a:gridCol w="7416806">
                  <a:extLst>
                    <a:ext uri="{9D8B030D-6E8A-4147-A177-3AD203B41FA5}">
                      <a16:colId xmlns:a16="http://schemas.microsoft.com/office/drawing/2014/main" val="3238850061"/>
                    </a:ext>
                  </a:extLst>
                </a:gridCol>
              </a:tblGrid>
              <a:tr h="1838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dirty="0">
                          <a:effectLst/>
                          <a:latin typeface="+mn-lt"/>
                        </a:rPr>
                        <a:t>Up to £3,000                          Essex Futures Bursary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Cash bursary and accommodation discount support package (variable amount) awarded to those with a household income below £35,000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688082"/>
                  </a:ext>
                </a:extLst>
              </a:tr>
              <a:tr h="1838311"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200" dirty="0">
                          <a:effectLst/>
                          <a:latin typeface="+mn-lt"/>
                        </a:rPr>
                        <a:t>£1,000 Schools  Membership Bursary</a:t>
                      </a:r>
                      <a:endParaRPr lang="en-GB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Awarded to those progressing from Schools Membership (Plus, London, Midlands &amp; South East) schools/colleges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7673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44E53C-12BD-1F87-9A45-7659A5A231D0}"/>
              </a:ext>
            </a:extLst>
          </p:cNvPr>
          <p:cNvSpPr txBox="1"/>
          <p:nvPr/>
        </p:nvSpPr>
        <p:spPr>
          <a:xfrm>
            <a:off x="434231" y="5622380"/>
            <a:ext cx="1124329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Full information and terms and conditions available online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4019118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2024 Scholarships &amp; bursaries: slide 2 of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34231" y="1047354"/>
            <a:ext cx="8957419" cy="67151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2024 Scholarships and bursaries 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414315F-53B5-35E3-EC5B-23C6201A4A60}"/>
              </a:ext>
            </a:extLst>
          </p:cNvPr>
          <p:cNvGraphicFramePr>
            <a:graphicFrameLocks noGrp="1"/>
          </p:cNvGraphicFramePr>
          <p:nvPr/>
        </p:nvGraphicFramePr>
        <p:xfrm>
          <a:off x="434231" y="1804037"/>
          <a:ext cx="11302927" cy="378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2117">
                  <a:extLst>
                    <a:ext uri="{9D8B030D-6E8A-4147-A177-3AD203B41FA5}">
                      <a16:colId xmlns:a16="http://schemas.microsoft.com/office/drawing/2014/main" val="1878504559"/>
                    </a:ext>
                  </a:extLst>
                </a:gridCol>
                <a:gridCol w="7390810">
                  <a:extLst>
                    <a:ext uri="{9D8B030D-6E8A-4147-A177-3AD203B41FA5}">
                      <a16:colId xmlns:a16="http://schemas.microsoft.com/office/drawing/2014/main" val="3238850061"/>
                    </a:ext>
                  </a:extLst>
                </a:gridCol>
              </a:tblGrid>
              <a:tr h="1262100"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200" dirty="0">
                          <a:effectLst/>
                          <a:latin typeface="+mn-lt"/>
                          <a:cs typeface="Times New Roman"/>
                        </a:rPr>
                        <a:t>£2,000 IB Excellence Scholarship </a:t>
                      </a:r>
                      <a:endParaRPr lang="en-US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Cash bursary available to those who achieve 34 points or above in the International Baccalaureate  </a:t>
                      </a:r>
                      <a:endParaRPr lang="en-US" dirty="0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00788"/>
                  </a:ext>
                </a:extLst>
              </a:tr>
              <a:tr h="126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dirty="0">
                          <a:effectLst/>
                          <a:latin typeface="+mn-lt"/>
                        </a:rPr>
                        <a:t>Sports Scholarships and Bursaries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Fee discounts (up to 100%), cash bursaries, performance coaching and support services for high performance athletes; apply online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64824"/>
                  </a:ext>
                </a:extLst>
              </a:tr>
              <a:tr h="1262100"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200" dirty="0">
                          <a:effectLst/>
                          <a:latin typeface="+mn-lt"/>
                          <a:cs typeface="Times New Roman"/>
                        </a:rPr>
                        <a:t>£250 Essex Preparation Programme Bursary </a:t>
                      </a:r>
                      <a:endParaRPr lang="en-US" dirty="0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Cash bursary awarded to those who complete a short online study-skills programme </a:t>
                      </a:r>
                      <a:endParaRPr lang="en-US" dirty="0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73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BFCB19-1AB3-16DB-C7DE-3674C6AF649D}"/>
              </a:ext>
            </a:extLst>
          </p:cNvPr>
          <p:cNvSpPr txBox="1"/>
          <p:nvPr/>
        </p:nvSpPr>
        <p:spPr>
          <a:xfrm>
            <a:off x="434231" y="5876380"/>
            <a:ext cx="1124329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Full information and terms and conditions available online</a:t>
            </a:r>
            <a:r>
              <a:rPr lang="en-GB" sz="2200" b="1" dirty="0"/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2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4E7C-30AA-9B1F-D84A-E780627D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Scholarships and bursaries – slide 2 of 2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C9EFA-942E-F7F0-4C0B-FB9140CEE6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0733" y="906781"/>
            <a:ext cx="10493375" cy="73660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 Black"/>
              </a:rPr>
              <a:t>Essex Financial Packages </a:t>
            </a:r>
            <a:r>
              <a:rPr lang="en-GB" dirty="0">
                <a:solidFill>
                  <a:srgbClr val="000000"/>
                </a:solidFill>
                <a:latin typeface="Arial Black"/>
              </a:rPr>
              <a:t>2024-25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F3EFF-4A17-05D6-9A03-77C97D518A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1608" y="1489869"/>
            <a:ext cx="11137521" cy="3878261"/>
          </a:xfrm>
        </p:spPr>
        <p:txBody>
          <a:bodyPr vert="horz" lIns="0" tIns="144000" rIns="0" bIns="0" rtlCol="0" anchor="t">
            <a:noAutofit/>
          </a:bodyPr>
          <a:lstStyle/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Essex applicant day travel bursaries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6350" indent="0" algn="l" rtl="0" fontAlgn="base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-£150 to support with travel costs when attending an applicant day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Schools Membership Plus Bursary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University of Essex Bursary*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University of Essex Accommodation Bursary*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6350" indent="0" algn="l" rtl="0" fontAlgn="base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*Low household income support for Home students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University of Essex Accommodation Academic Scholarship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Sports Scholarships and bursaries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Essex Pathways Bursary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Essex Preparation Programme Bursary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1" i="0" u="sng" strike="noStrike" dirty="0">
                <a:solidFill>
                  <a:srgbClr val="612467"/>
                </a:solidFill>
                <a:effectLst/>
                <a:latin typeface="Arial" panose="020B0604020202020204" pitchFamily="34" charset="0"/>
                <a:hlinkClick r:id="rId2"/>
              </a:rPr>
              <a:t>www.essex.ac.uk/fees-and-funding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6350" indent="0" algn="l" rtl="0" fontAlgn="base">
              <a:buNone/>
            </a:pPr>
            <a:endParaRPr lang="en-GB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92694-B11A-0906-03B3-4026FAA989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1C28-5C82-0F90-865E-5AF90416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financial support– slide 1 of 1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5950B-8070-3FA0-9057-16A560644C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Other support available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00206-93D7-300F-FBF5-F8BE3ECE28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0" tIns="144000" rIns="0" bIns="0" rtlCol="0" anchor="t">
            <a:noAutofit/>
          </a:bodyPr>
          <a:lstStyle/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Disabled Student’s Allowance (DSA)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Hardship Fund</a:t>
            </a:r>
            <a:r>
              <a:rPr lang="en-GB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 Financial advice, support and loans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sng" strike="noStrike" dirty="0">
                <a:solidFill>
                  <a:srgbClr val="612467"/>
                </a:solidFill>
                <a:effectLst/>
                <a:latin typeface="Arial"/>
                <a:cs typeface="Arial"/>
                <a:hlinkClick r:id="rId2"/>
              </a:rPr>
              <a:t>Blackbullion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 – online finance courses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6350" indent="0" algn="l" rtl="0" fontAlgn="base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1" i="0" u="sng" strike="noStrike" dirty="0">
                <a:solidFill>
                  <a:srgbClr val="612467"/>
                </a:solidFill>
                <a:effectLst/>
                <a:latin typeface="Arial" panose="020B0604020202020204" pitchFamily="34" charset="0"/>
                <a:hlinkClick r:id="rId3"/>
              </a:rPr>
              <a:t>www.essex.ac.uk/student/money/cost-of-living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917D1-7EA0-8145-97E7-0104414ED6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3C8E-7D66-EE60-25BC-A23C05D2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Budgeting – Slide 1 of 1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D4BFF-EE9B-46B1-0E03-5284E89EF0C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86248" y="554832"/>
            <a:ext cx="6391275" cy="671512"/>
          </a:xfrm>
        </p:spPr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Budgeting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9FDD7-DD81-A74A-95A6-65952A793CE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42500" y="1361544"/>
            <a:ext cx="6694488" cy="4486275"/>
          </a:xfrm>
        </p:spPr>
        <p:txBody>
          <a:bodyPr vert="horz" lIns="0" tIns="0" rIns="0" bIns="0" rtlCol="0" anchor="t">
            <a:noAutofit/>
          </a:bodyPr>
          <a:lstStyle/>
          <a:p>
            <a:pPr marL="349250" indent="-342900">
              <a:buAutoNum type="arabicParenR"/>
            </a:pPr>
            <a:r>
              <a:rPr lang="en-GB" sz="1800" dirty="0"/>
              <a:t>Establish your income</a:t>
            </a:r>
          </a:p>
          <a:p>
            <a:pPr marL="349250" indent="-342900">
              <a:buAutoNum type="arabicParenR"/>
            </a:pPr>
            <a:endParaRPr lang="en-GB" sz="800" dirty="0"/>
          </a:p>
          <a:p>
            <a:pPr marL="349250" indent="-342900">
              <a:buAutoNum type="arabicParenR"/>
            </a:pPr>
            <a:r>
              <a:rPr lang="en-GB" sz="1800" dirty="0"/>
              <a:t>Estimate your outgoings</a:t>
            </a:r>
          </a:p>
          <a:p>
            <a:r>
              <a:rPr lang="en-GB" sz="1800" dirty="0"/>
              <a:t>     a. Rent + Bills</a:t>
            </a:r>
          </a:p>
          <a:p>
            <a:r>
              <a:rPr lang="en-GB" sz="1800" dirty="0"/>
              <a:t>     b. Food Shopping</a:t>
            </a:r>
          </a:p>
          <a:p>
            <a:r>
              <a:rPr lang="en-GB" sz="1800" dirty="0"/>
              <a:t>     c. Travel</a:t>
            </a:r>
          </a:p>
          <a:p>
            <a:r>
              <a:rPr lang="en-GB" sz="1800" dirty="0"/>
              <a:t>     d. Study Materials</a:t>
            </a:r>
          </a:p>
          <a:p>
            <a:r>
              <a:rPr lang="en-GB" sz="1800" dirty="0"/>
              <a:t>     e. Social/Non-essentials – </a:t>
            </a:r>
            <a:r>
              <a:rPr lang="en-GB" sz="1400" dirty="0"/>
              <a:t>eating out, nights out, streaming services,  etc   </a:t>
            </a:r>
            <a:endParaRPr lang="en-GB" sz="1400" dirty="0">
              <a:cs typeface="Arial"/>
            </a:endParaRPr>
          </a:p>
          <a:p>
            <a:r>
              <a:rPr lang="en-GB" sz="1800" dirty="0"/>
              <a:t>            </a:t>
            </a:r>
          </a:p>
          <a:p>
            <a:r>
              <a:rPr lang="en-GB" sz="1800" dirty="0"/>
              <a:t>3) Calculate your weekly budget</a:t>
            </a:r>
          </a:p>
          <a:p>
            <a:r>
              <a:rPr lang="en-GB" sz="1800" dirty="0"/>
              <a:t>     </a:t>
            </a:r>
            <a:r>
              <a:rPr lang="en-GB" sz="1400" dirty="0"/>
              <a:t>a. Work out your </a:t>
            </a:r>
            <a:r>
              <a:rPr lang="en-GB" sz="1400" b="1" dirty="0"/>
              <a:t>total income </a:t>
            </a:r>
            <a:r>
              <a:rPr lang="en-GB" sz="1400" dirty="0"/>
              <a:t>for a term at university</a:t>
            </a:r>
          </a:p>
          <a:p>
            <a:r>
              <a:rPr lang="en-GB" sz="1400" b="1" dirty="0"/>
              <a:t>      </a:t>
            </a:r>
            <a:r>
              <a:rPr lang="en-GB" sz="1400" dirty="0"/>
              <a:t>b. Minus your </a:t>
            </a:r>
            <a:r>
              <a:rPr lang="en-GB" sz="1400" b="1" dirty="0"/>
              <a:t>essential expenses </a:t>
            </a:r>
            <a:r>
              <a:rPr lang="en-GB" sz="1400" dirty="0"/>
              <a:t>for the same period</a:t>
            </a:r>
          </a:p>
          <a:p>
            <a:r>
              <a:rPr lang="en-GB" sz="1400" dirty="0"/>
              <a:t>      c. Divide the number you’re left with by the </a:t>
            </a:r>
            <a:r>
              <a:rPr lang="en-GB" sz="1400" b="1" dirty="0"/>
              <a:t>number of weeks in a term</a:t>
            </a:r>
          </a:p>
          <a:p>
            <a:endParaRPr lang="en-GB" sz="1400" b="1" dirty="0"/>
          </a:p>
          <a:p>
            <a:r>
              <a:rPr lang="en-GB" sz="1800" dirty="0"/>
              <a:t>4) Set yourself some goals</a:t>
            </a:r>
          </a:p>
          <a:p>
            <a:endParaRPr lang="en-GB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A1820-DE81-74FA-68AF-19C8FCC59B1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EB151A1-4710-FE9B-B528-9756733F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90" y="1451295"/>
            <a:ext cx="5202497" cy="51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805B-AC3B-400F-CD66-A27874CD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much does it cost? – Slide 1  of 1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8F7EE-6D63-CDDA-E6CC-CDDEC9EC52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3685" y="731566"/>
            <a:ext cx="8727061" cy="671512"/>
          </a:xfrm>
        </p:spPr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How much does University cost?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BAF26-04A3-735B-DBFB-53B40121644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56FA53E-801C-F848-A1EF-44B8884EDFE0}"/>
              </a:ext>
            </a:extLst>
          </p:cNvPr>
          <p:cNvSpPr>
            <a:spLocks noGrp="1"/>
          </p:cNvSpPr>
          <p:nvPr/>
        </p:nvSpPr>
        <p:spPr>
          <a:xfrm>
            <a:off x="426083" y="2390933"/>
            <a:ext cx="2740130" cy="207613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333333"/>
                </a:solidFill>
                <a:effectLst/>
                <a:latin typeface="+mn-lt"/>
              </a:rPr>
              <a:t>An estimate of living costs for a typical Essex student is shown here:</a:t>
            </a:r>
            <a:endParaRPr lang="en-GB" dirty="0">
              <a:latin typeface="+mn-lt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7A2937B-AF70-5E2A-74D6-1576FFCC9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1610410"/>
            <a:ext cx="19176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6E25F5-9432-85EA-6605-6F8A16F76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9470"/>
              </p:ext>
            </p:extLst>
          </p:nvPr>
        </p:nvGraphicFramePr>
        <p:xfrm>
          <a:off x="3612517" y="1657884"/>
          <a:ext cx="8153400" cy="410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251">
                  <a:extLst>
                    <a:ext uri="{9D8B030D-6E8A-4147-A177-3AD203B41FA5}">
                      <a16:colId xmlns:a16="http://schemas.microsoft.com/office/drawing/2014/main" val="2930249050"/>
                    </a:ext>
                  </a:extLst>
                </a:gridCol>
                <a:gridCol w="3913149">
                  <a:extLst>
                    <a:ext uri="{9D8B030D-6E8A-4147-A177-3AD203B41FA5}">
                      <a16:colId xmlns:a16="http://schemas.microsoft.com/office/drawing/2014/main" val="480906123"/>
                    </a:ext>
                  </a:extLst>
                </a:gridCol>
              </a:tblGrid>
              <a:tr h="456008"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Living Cost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202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Colchester Per Year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20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56686"/>
                  </a:ext>
                </a:extLst>
              </a:tr>
              <a:tr h="361006">
                <a:tc>
                  <a:txBody>
                    <a:bodyPr/>
                    <a:lstStyle/>
                    <a:p>
                      <a:pPr fontAlgn="base"/>
                      <a:r>
                        <a:rPr lang="en-GB" sz="1600" b="1">
                          <a:effectLst/>
                          <a:latin typeface="Arial" panose="020B0604020202020204" pitchFamily="34" charset="0"/>
                        </a:rPr>
                        <a:t>Accommodation (2024-2025 entry)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C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£4,646.46 to £10,005.45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3892"/>
                  </a:ext>
                </a:extLst>
              </a:tr>
              <a:tr h="361006">
                <a:tc>
                  <a:txBody>
                    <a:bodyPr/>
                    <a:lstStyle/>
                    <a:p>
                      <a:pPr fontAlgn="base"/>
                      <a:r>
                        <a:rPr lang="en-GB" sz="1600" b="1">
                          <a:effectLst/>
                          <a:latin typeface="Arial" panose="020B0604020202020204" pitchFamily="34" charset="0"/>
                        </a:rPr>
                        <a:t>Food (at £30 - £50 per week)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600">
                          <a:effectLst/>
                          <a:latin typeface="Arial" panose="020B0604020202020204" pitchFamily="34" charset="0"/>
                        </a:rPr>
                        <a:t>£1,209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1926"/>
                  </a:ext>
                </a:extLst>
              </a:tr>
              <a:tr h="364806"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>
                          <a:effectLst/>
                          <a:latin typeface="Arial" panose="020B0604020202020204" pitchFamily="34" charset="0"/>
                        </a:rPr>
                        <a:t>Books and course materials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C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£78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341146"/>
                  </a:ext>
                </a:extLst>
              </a:tr>
              <a:tr h="364806"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>
                          <a:effectLst/>
                          <a:latin typeface="Arial" panose="020B0604020202020204" pitchFamily="34" charset="0"/>
                        </a:rPr>
                        <a:t>Health and wellbeing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£117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85713"/>
                  </a:ext>
                </a:extLst>
              </a:tr>
              <a:tr h="364806"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>
                          <a:effectLst/>
                          <a:latin typeface="Arial" panose="020B0604020202020204" pitchFamily="34" charset="0"/>
                        </a:rPr>
                        <a:t>Student Bus Pass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C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£207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545459"/>
                  </a:ext>
                </a:extLst>
              </a:tr>
              <a:tr h="364806"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>
                          <a:effectLst/>
                          <a:latin typeface="Arial" panose="020B0604020202020204" pitchFamily="34" charset="0"/>
                        </a:rPr>
                        <a:t>Leisure/ socialising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dirty="0">
                          <a:effectLst/>
                          <a:latin typeface="Arial" panose="020B0604020202020204" pitchFamily="34" charset="0"/>
                        </a:rPr>
                        <a:t>£546</a:t>
                      </a:r>
                      <a:endParaRPr lang="en-GB" dirty="0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58433"/>
                  </a:ext>
                </a:extLst>
              </a:tr>
              <a:tr h="364806"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>
                          <a:effectLst/>
                          <a:latin typeface="Arial" panose="020B0604020202020204" pitchFamily="34" charset="0"/>
                        </a:rPr>
                        <a:t>Mobile Phone (typical plan)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C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£78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266435"/>
                  </a:ext>
                </a:extLst>
              </a:tr>
              <a:tr h="364806"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£6,881.46 - £12,240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86314"/>
                  </a:ext>
                </a:extLst>
              </a:tr>
              <a:tr h="364806"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C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>
                          <a:effectLst/>
                          <a:latin typeface="Arial" panose="020B0604020202020204" pitchFamily="34" charset="0"/>
                        </a:rPr>
                        <a:t>£9,560.73 (over 39 weeks)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0409"/>
                  </a:ext>
                </a:extLst>
              </a:tr>
              <a:tr h="364806"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>
                          <a:effectLst/>
                          <a:latin typeface="Arial" panose="020B0604020202020204" pitchFamily="34" charset="0"/>
                        </a:rPr>
                        <a:t>Average weekly cost to budget for</a:t>
                      </a:r>
                      <a:endParaRPr lang="en-GB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</a:rPr>
                        <a:t>£245</a:t>
                      </a:r>
                      <a:endParaRPr lang="en-GB" dirty="0">
                        <a:effectLst/>
                      </a:endParaRPr>
                    </a:p>
                  </a:txBody>
                  <a:tcPr>
                    <a:lnL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7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01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CFFC-84FC-818C-37EF-F6EB2A51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Session overview</a:t>
            </a:r>
            <a:r>
              <a:rPr lang="en-GB" sz="1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002E5-B447-EF73-E677-F2F91B320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 rtl="0" fontAlgn="base"/>
            <a:r>
              <a:rPr lang="en-GB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Session Overview</a:t>
            </a:r>
            <a:r>
              <a:rPr lang="en-US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463550" indent="-457200" algn="l" rtl="0" fontAlgn="base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What is Student finance?</a:t>
            </a:r>
            <a:r>
              <a:rPr lang="en-GB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3550" indent="-457200" algn="l" rtl="0" fontAlgn="base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Tuition fees</a:t>
            </a:r>
            <a:r>
              <a:rPr lang="en-GB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3550" indent="-457200" algn="l" rtl="0" fontAlgn="base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Maintenance costs</a:t>
            </a:r>
            <a:r>
              <a:rPr lang="en-GB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3550" indent="-457200" algn="l" rtl="0" fontAlgn="base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Scholarships and bursaries</a:t>
            </a:r>
            <a:r>
              <a:rPr lang="en-GB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3550" indent="-457200" algn="l" rtl="0" fontAlgn="base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Costs, Support and Budgeting</a:t>
            </a:r>
            <a:r>
              <a:rPr lang="en-GB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63550" indent="-457200" algn="l" rtl="0" fontAlgn="base">
              <a:buFont typeface="Wingdings" panose="05000000000000000000" pitchFamily="2" charset="2"/>
              <a:buChar char="§"/>
            </a:pPr>
            <a:r>
              <a:rPr lang="en-GB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Repayments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32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A769-B861-5082-2CF9-12A40B7B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much does it cost living at home?- Slide 1 of 1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8B95D-EDD2-3AA0-FAE2-E8CBD8CD98E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59E60B-FE7F-1AB6-D8DD-7DA1C0B2B458}"/>
              </a:ext>
            </a:extLst>
          </p:cNvPr>
          <p:cNvSpPr>
            <a:spLocks noGrp="1"/>
          </p:cNvSpPr>
          <p:nvPr/>
        </p:nvSpPr>
        <p:spPr>
          <a:xfrm>
            <a:off x="734803" y="945896"/>
            <a:ext cx="10722393" cy="736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Considering living at home whilst at University?</a:t>
            </a:r>
          </a:p>
          <a:p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F6B8FC3-16AC-1A8B-23B8-CA0ECADD2F22}"/>
              </a:ext>
            </a:extLst>
          </p:cNvPr>
          <p:cNvSpPr>
            <a:spLocks noGrp="1"/>
          </p:cNvSpPr>
          <p:nvPr/>
        </p:nvSpPr>
        <p:spPr>
          <a:xfrm>
            <a:off x="890917" y="1489870"/>
            <a:ext cx="10410167" cy="3878261"/>
          </a:xfrm>
          <a:prstGeom prst="rect">
            <a:avLst/>
          </a:prstGeom>
        </p:spPr>
        <p:txBody>
          <a:bodyPr vert="horz" lIns="0" tIns="144000" rIns="0" bIns="0" rtlCol="0" anchor="t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The maximum amount of maintenance loan a student living at home whilst studying can apply for is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u="sng" dirty="0"/>
              <a:t>Things to consider 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600" dirty="0"/>
              <a:t>The maintenance loan for living at home is slightly less than if a student was to live at university during their time of study. 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600" dirty="0"/>
              <a:t>However, living at home means financial outgoings may differ to students living at university; </a:t>
            </a:r>
          </a:p>
          <a:p>
            <a:pPr marL="793750" lvl="1" indent="-342900">
              <a:buFont typeface="Wingdings" panose="02070309020205020404" pitchFamily="49" charset="0"/>
              <a:buChar char="§"/>
            </a:pPr>
            <a:r>
              <a:rPr lang="en-GB" sz="1600" dirty="0"/>
              <a:t>Rent may be paid to parents/carers instead of paying for accommodation costs.</a:t>
            </a:r>
            <a:endParaRPr lang="en-GB" sz="1600" dirty="0">
              <a:cs typeface="Arial" panose="020B0604020202020204"/>
            </a:endParaRPr>
          </a:p>
          <a:p>
            <a:pPr marL="793750" lvl="1" indent="-342900">
              <a:buFont typeface="Wingdings" panose="02070309020205020404" pitchFamily="49" charset="0"/>
              <a:buChar char="§"/>
            </a:pPr>
            <a:r>
              <a:rPr lang="en-GB" sz="1600" dirty="0"/>
              <a:t>Food costs may be focused more on buying daily lunches for university instead of weekly shops which may condense cost. </a:t>
            </a:r>
            <a:endParaRPr lang="en-GB" sz="1600" dirty="0">
              <a:cs typeface="Arial" panose="020B0604020202020204"/>
            </a:endParaRPr>
          </a:p>
          <a:p>
            <a:pPr marL="793750" lvl="1" indent="-342900">
              <a:buFont typeface="Wingdings" panose="02070309020205020404" pitchFamily="49" charset="0"/>
              <a:buChar char="§"/>
            </a:pPr>
            <a:r>
              <a:rPr lang="en-GB" sz="1600" dirty="0"/>
              <a:t>Travel costs may be slightly higher than a student living at university to cover commuting costs </a:t>
            </a:r>
            <a:endParaRPr lang="en-GB" sz="1600" dirty="0">
              <a:cs typeface="Arial" panose="020B0604020202020204"/>
            </a:endParaRPr>
          </a:p>
          <a:p>
            <a:pPr marL="793750" lvl="1" indent="-342900">
              <a:buFont typeface="Wingdings" panose="02070309020205020404" pitchFamily="49" charset="0"/>
              <a:buChar char="§"/>
            </a:pPr>
            <a:r>
              <a:rPr lang="en-GB" sz="1600" dirty="0"/>
              <a:t>Course materials, clothing, leisure, and other miscellaneous outgoings may remain similar to if a student was living at university.</a:t>
            </a:r>
            <a:endParaRPr lang="en-GB" sz="1600" dirty="0">
              <a:cs typeface="Arial" panose="020B0604020202020204"/>
            </a:endParaRPr>
          </a:p>
          <a:p>
            <a:pPr marL="79375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79375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79375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9250" indent="-34290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266" name="Picture 2" descr="A picture containing building, painted, window&#10;&#10;Description automatically generated">
            <a:extLst>
              <a:ext uri="{FF2B5EF4-FFF2-40B4-BE49-F238E27FC236}">
                <a16:creationId xmlns:a16="http://schemas.microsoft.com/office/drawing/2014/main" id="{F74706AA-9C74-ACA7-A218-A452EFD5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077" y="1955005"/>
            <a:ext cx="960119" cy="9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6B705C-0487-B90A-4F68-47D624D79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64460"/>
              </p:ext>
            </p:extLst>
          </p:nvPr>
        </p:nvGraphicFramePr>
        <p:xfrm>
          <a:off x="1042416" y="1999014"/>
          <a:ext cx="9061704" cy="765337"/>
        </p:xfrm>
        <a:graphic>
          <a:graphicData uri="http://schemas.openxmlformats.org/drawingml/2006/table">
            <a:tbl>
              <a:tblPr/>
              <a:tblGrid>
                <a:gridCol w="3020568">
                  <a:extLst>
                    <a:ext uri="{9D8B030D-6E8A-4147-A177-3AD203B41FA5}">
                      <a16:colId xmlns:a16="http://schemas.microsoft.com/office/drawing/2014/main" val="1930796649"/>
                    </a:ext>
                  </a:extLst>
                </a:gridCol>
                <a:gridCol w="3020568">
                  <a:extLst>
                    <a:ext uri="{9D8B030D-6E8A-4147-A177-3AD203B41FA5}">
                      <a16:colId xmlns:a16="http://schemas.microsoft.com/office/drawing/2014/main" val="605972975"/>
                    </a:ext>
                  </a:extLst>
                </a:gridCol>
                <a:gridCol w="3020568">
                  <a:extLst>
                    <a:ext uri="{9D8B030D-6E8A-4147-A177-3AD203B41FA5}">
                      <a16:colId xmlns:a16="http://schemas.microsoft.com/office/drawing/2014/main" val="3869006905"/>
                    </a:ext>
                  </a:extLst>
                </a:gridCol>
              </a:tblGrid>
              <a:tr h="430057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Non-income assessed 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Income assessed (Maximum)​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Total​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57425"/>
                  </a:ext>
                </a:extLst>
              </a:tr>
              <a:tr h="24898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£3,790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£4,820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£8,610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405245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22E9BA68-383D-7828-B297-26159D09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37099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3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BA69-D115-35CB-F499-7EAEAFE4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Cost of living crisis and Support – slide 1 of 1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3840F-E749-06D5-E70C-154163CA6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1A26FA-4CA2-EBE5-9E24-3C80D36189FE}"/>
              </a:ext>
            </a:extLst>
          </p:cNvPr>
          <p:cNvSpPr>
            <a:spLocks noGrp="1"/>
          </p:cNvSpPr>
          <p:nvPr/>
        </p:nvSpPr>
        <p:spPr>
          <a:xfrm>
            <a:off x="975306" y="906336"/>
            <a:ext cx="10493375" cy="736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Cost of living crisis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F601540-C4B7-3429-8F73-F9A5E41FA0F9}"/>
              </a:ext>
            </a:extLst>
          </p:cNvPr>
          <p:cNvSpPr>
            <a:spLocks noGrp="1"/>
          </p:cNvSpPr>
          <p:nvPr/>
        </p:nvSpPr>
        <p:spPr>
          <a:xfrm>
            <a:off x="700226" y="1658684"/>
            <a:ext cx="10791548" cy="53574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In response to the national cost of living crisis, to support our students we:</a:t>
            </a:r>
          </a:p>
        </p:txBody>
      </p:sp>
      <p:pic>
        <p:nvPicPr>
          <p:cNvPr id="12290" name="Picture 2" descr="Help Hand Isolated · Free image on Pixabay">
            <a:extLst>
              <a:ext uri="{FF2B5EF4-FFF2-40B4-BE49-F238E27FC236}">
                <a16:creationId xmlns:a16="http://schemas.microsoft.com/office/drawing/2014/main" id="{22DAD5CB-9BDC-C2D7-DCA7-0F615B1BE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15" y="3830133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CD7E92F3-B5C6-47F8-4712-3FE45DBF53F3}"/>
              </a:ext>
            </a:extLst>
          </p:cNvPr>
          <p:cNvSpPr txBox="1"/>
          <p:nvPr/>
        </p:nvSpPr>
        <p:spPr>
          <a:xfrm>
            <a:off x="1357553" y="6030095"/>
            <a:ext cx="8580782" cy="89178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ea typeface="+mn-lt"/>
                <a:cs typeface="+mn-lt"/>
                <a:hlinkClick r:id="rId3"/>
              </a:rPr>
              <a:t>https://www.essex.ac.uk/student/money/cost-of-living</a:t>
            </a:r>
            <a:endParaRPr lang="en-GB" sz="2400" b="1" dirty="0">
              <a:cs typeface="Arial"/>
            </a:endParaRPr>
          </a:p>
          <a:p>
            <a:pPr marL="6350">
              <a:lnSpc>
                <a:spcPct val="130000"/>
              </a:lnSpc>
              <a:buSzPct val="100000"/>
            </a:pPr>
            <a:endParaRPr lang="en-GB" sz="2400" b="1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EE94C55-CD11-C527-831F-CD41E7BCE99C}"/>
              </a:ext>
            </a:extLst>
          </p:cNvPr>
          <p:cNvSpPr>
            <a:spLocks noGrp="1"/>
          </p:cNvSpPr>
          <p:nvPr/>
        </p:nvSpPr>
        <p:spPr>
          <a:xfrm>
            <a:off x="599178" y="2106160"/>
            <a:ext cx="10993645" cy="3657391"/>
          </a:xfrm>
          <a:prstGeom prst="rect">
            <a:avLst/>
          </a:prstGeom>
        </p:spPr>
        <p:txBody>
          <a:bodyPr vert="horz" lIns="0" tIns="144000" rIns="0" bIns="0" rtlCol="0" anchor="t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800" dirty="0">
                <a:cs typeface="Arial"/>
              </a:rPr>
              <a:t>Made the financial support more accessible to all students that need it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800" dirty="0">
                <a:cs typeface="Arial"/>
              </a:rPr>
              <a:t>Increased the Hardship Fund from</a:t>
            </a:r>
            <a:r>
              <a:rPr lang="en-GB" sz="1800" dirty="0">
                <a:ea typeface="+mn-lt"/>
                <a:cs typeface="+mn-lt"/>
              </a:rPr>
              <a:t> last year's £489,000 available for students in need to £1.5 million in academic year 2023-24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800" dirty="0">
                <a:cs typeface="Arial"/>
              </a:rPr>
              <a:t>Reduced the cost of essential groceries in our campus stores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800" dirty="0">
                <a:cs typeface="Arial"/>
              </a:rPr>
              <a:t>Introduced daily </a:t>
            </a:r>
            <a:r>
              <a:rPr lang="en-GB" sz="1800" dirty="0">
                <a:ea typeface="+mn-lt"/>
                <a:cs typeface="+mn-lt"/>
              </a:rPr>
              <a:t>£2 </a:t>
            </a:r>
            <a:r>
              <a:rPr lang="en-GB" sz="1800" dirty="0">
                <a:cs typeface="Arial"/>
              </a:rPr>
              <a:t>hot meals in our food outlets on campuses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800" dirty="0">
                <a:cs typeface="Arial"/>
              </a:rPr>
              <a:t>Planned social events in warm spaces on campus with free food during the winter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800" dirty="0">
                <a:cs typeface="Arial"/>
              </a:rPr>
              <a:t>Organised a wide range of free activities and events available to students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800" dirty="0">
                <a:cs typeface="Arial"/>
              </a:rPr>
              <a:t>Removed the cost of resit fees</a:t>
            </a:r>
          </a:p>
          <a:p>
            <a:pPr marL="292100" indent="-285750">
              <a:buFont typeface="Wingdings" panose="05000000000000000000" pitchFamily="2" charset="2"/>
              <a:buChar char="§"/>
            </a:pPr>
            <a:r>
              <a:rPr lang="en-GB" sz="1800" dirty="0">
                <a:cs typeface="Arial"/>
              </a:rPr>
              <a:t>Ensuring </a:t>
            </a:r>
            <a:r>
              <a:rPr lang="en-GB" sz="1800" dirty="0">
                <a:ea typeface="+mn-lt"/>
                <a:cs typeface="+mn-lt"/>
              </a:rPr>
              <a:t>the Voluntary Living Wage is paid for University and SU student jobs</a:t>
            </a:r>
            <a:endParaRPr lang="en-GB" sz="1800" dirty="0">
              <a:cs typeface="Arial"/>
            </a:endParaRPr>
          </a:p>
          <a:p>
            <a:endParaRPr lang="en-GB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125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E70E-AE26-DC36-528E-3D269ABE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Repaying your student loan – slide 1 of 5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D19AD-ECDB-0A1A-648C-94150BF927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E205DAC-50D5-AC79-65FC-9FAF451245A5}"/>
              </a:ext>
            </a:extLst>
          </p:cNvPr>
          <p:cNvSpPr>
            <a:spLocks noGrp="1"/>
          </p:cNvSpPr>
          <p:nvPr/>
        </p:nvSpPr>
        <p:spPr>
          <a:xfrm>
            <a:off x="1417282" y="1131316"/>
            <a:ext cx="10493375" cy="736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Repaying your student loan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F9863D-AE35-D41B-AA37-1081983C74EC}"/>
              </a:ext>
            </a:extLst>
          </p:cNvPr>
          <p:cNvSpPr>
            <a:spLocks noGrp="1"/>
          </p:cNvSpPr>
          <p:nvPr/>
        </p:nvSpPr>
        <p:spPr>
          <a:xfrm>
            <a:off x="1470605" y="1848423"/>
            <a:ext cx="9502777" cy="3878261"/>
          </a:xfrm>
          <a:prstGeom prst="rect">
            <a:avLst/>
          </a:prstGeom>
        </p:spPr>
        <p:txBody>
          <a:bodyPr vert="horz" lIns="0" tIns="144000" rIns="0" bIns="0" rtlCol="0" anchor="t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GB" dirty="0"/>
              <a:t>You will not repay anything until the April after you graduate and earning over the set threshold. </a:t>
            </a:r>
          </a:p>
          <a:p>
            <a:pPr marL="349250" indent="-3429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GB" dirty="0"/>
              <a:t>This will be £25,000 a year for those starting in Autumn 2024</a:t>
            </a:r>
            <a:endParaRPr lang="en-US" dirty="0"/>
          </a:p>
          <a:p>
            <a:pPr marL="349250" indent="-3429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GB" dirty="0"/>
              <a:t>You will stop repaying if your salary drops below the set threshold</a:t>
            </a: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Char char="§"/>
            </a:pP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65695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6172-227A-3607-ED55-7D79AB89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Repaying your student loan – slide 2 of 5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0C3EC-9997-0D09-A8F4-03FAC92595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7D4B691-83C2-B8D3-04FB-C07E9E139BF4}"/>
              </a:ext>
            </a:extLst>
          </p:cNvPr>
          <p:cNvSpPr>
            <a:spLocks noGrp="1"/>
          </p:cNvSpPr>
          <p:nvPr/>
        </p:nvSpPr>
        <p:spPr>
          <a:xfrm>
            <a:off x="1273505" y="1105371"/>
            <a:ext cx="10493375" cy="736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How is it calculated?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1468EC6-3691-60BB-B6EC-DA905A4D8C26}"/>
              </a:ext>
            </a:extLst>
          </p:cNvPr>
          <p:cNvSpPr>
            <a:spLocks noGrp="1"/>
          </p:cNvSpPr>
          <p:nvPr/>
        </p:nvSpPr>
        <p:spPr>
          <a:xfrm>
            <a:off x="1344611" y="1870900"/>
            <a:ext cx="9502777" cy="3878261"/>
          </a:xfrm>
          <a:prstGeom prst="rect">
            <a:avLst/>
          </a:prstGeom>
        </p:spPr>
        <p:txBody>
          <a:bodyPr vert="horz" lIns="0" tIns="144000" rIns="0" bIns="0" rtlCol="0" anchor="t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2400" kern="1200">
                <a:solidFill>
                  <a:srgbClr val="000000"/>
                </a:solidFill>
                <a:latin typeface="Arial" panose="020B0604020202020204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rgbClr val="000000"/>
                </a:solidFill>
                <a:latin typeface="Arial" panose="020B0604020202020204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rgbClr val="000000"/>
                </a:solidFill>
                <a:latin typeface="Arial" panose="020B0604020202020204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rgbClr val="000000"/>
                </a:solidFill>
                <a:latin typeface="Arial" panose="020B0604020202020204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rgbClr val="000000"/>
                </a:solidFill>
                <a:latin typeface="Arial" panose="020B0604020202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/>
              </a:defRPr>
            </a:lvl9pPr>
          </a:lstStyle>
          <a:p>
            <a:pPr marL="349250" indent="-3429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GB" dirty="0"/>
              <a:t>Your repayment figure combines your tuition fee loan, maintenance loan and accrued interest</a:t>
            </a:r>
            <a:endParaRPr lang="en-US" dirty="0"/>
          </a:p>
          <a:p>
            <a:pPr marL="349250" indent="-3429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GB" dirty="0"/>
              <a:t>Repayments are 9% of anything you earn over the set threshold </a:t>
            </a: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GB" dirty="0"/>
              <a:t>Payments are taken from your salary automatically</a:t>
            </a: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Char char="§"/>
            </a:pP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9741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69DD-8BFA-C3D5-905B-F8601A1E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Repaying your student loan – slide 3 of 5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30D07-5B7F-E770-F91E-699E122E9F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F00A2F-A791-686F-DC56-6C1232963D57}"/>
              </a:ext>
            </a:extLst>
          </p:cNvPr>
          <p:cNvSpPr>
            <a:spLocks noGrp="1"/>
          </p:cNvSpPr>
          <p:nvPr/>
        </p:nvSpPr>
        <p:spPr>
          <a:xfrm>
            <a:off x="1517940" y="975868"/>
            <a:ext cx="10493375" cy="736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Monthly Repayments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1A23DF-9898-14DB-CE88-60BB57D5E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903105"/>
              </p:ext>
            </p:extLst>
          </p:nvPr>
        </p:nvGraphicFramePr>
        <p:xfrm>
          <a:off x="1517904" y="1981200"/>
          <a:ext cx="8997695" cy="2895600"/>
        </p:xfrm>
        <a:graphic>
          <a:graphicData uri="http://schemas.openxmlformats.org/drawingml/2006/table">
            <a:tbl>
              <a:tblPr/>
              <a:tblGrid>
                <a:gridCol w="3039386">
                  <a:extLst>
                    <a:ext uri="{9D8B030D-6E8A-4147-A177-3AD203B41FA5}">
                      <a16:colId xmlns:a16="http://schemas.microsoft.com/office/drawing/2014/main" val="1807507156"/>
                    </a:ext>
                  </a:extLst>
                </a:gridCol>
                <a:gridCol w="2816992">
                  <a:extLst>
                    <a:ext uri="{9D8B030D-6E8A-4147-A177-3AD203B41FA5}">
                      <a16:colId xmlns:a16="http://schemas.microsoft.com/office/drawing/2014/main" val="4259552699"/>
                    </a:ext>
                  </a:extLst>
                </a:gridCol>
                <a:gridCol w="3141317">
                  <a:extLst>
                    <a:ext uri="{9D8B030D-6E8A-4147-A177-3AD203B41FA5}">
                      <a16:colId xmlns:a16="http://schemas.microsoft.com/office/drawing/2014/main" val="4016202780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Annual Salary – before tax​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Monthly salary - before tax​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Monthly repayment​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43919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than £25,000​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£2,083​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£0​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1763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£28,000​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£2,333​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£22​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6131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£29,500​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£2,458​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£33​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3635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£31,000​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£2,583​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£45​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6788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£33,000​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£2,750​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£60​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55995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89677398-210F-F93A-D4F7-AC648B29D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53" y="1657559"/>
            <a:ext cx="17791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BF43C2-23D1-ABB1-3D1B-DA84C14301B1}"/>
              </a:ext>
            </a:extLst>
          </p:cNvPr>
          <p:cNvSpPr>
            <a:spLocks noGrp="1"/>
          </p:cNvSpPr>
          <p:nvPr/>
        </p:nvSpPr>
        <p:spPr>
          <a:xfrm>
            <a:off x="1470605" y="4989782"/>
            <a:ext cx="9502777" cy="1121252"/>
          </a:xfrm>
          <a:prstGeom prst="rect">
            <a:avLst/>
          </a:prstGeom>
        </p:spPr>
        <p:txBody>
          <a:bodyPr vert="horz" lIns="0" tIns="144000" rIns="0" bIns="0" rtlCol="0" anchor="t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>
              <a:buFont typeface="Wingdings"/>
              <a:buChar char="§"/>
            </a:pPr>
            <a:r>
              <a:rPr lang="en-GB" dirty="0"/>
              <a:t>Based on new threshold of £25,000</a:t>
            </a:r>
            <a:endParaRPr lang="en-US" dirty="0"/>
          </a:p>
          <a:p>
            <a:pPr marL="349250" indent="-342900">
              <a:buFont typeface="Wingdings"/>
              <a:buChar char="§"/>
            </a:pPr>
            <a:r>
              <a:rPr lang="en-GB" dirty="0"/>
              <a:t>Anything outstanding is written off after 40 years</a:t>
            </a: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80057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0123-AACD-473A-80EE-A31F2821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Repaying your student loan – slide 4 of 5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F1712-D48B-7C20-ECAB-E76A352C5D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000741-D6F9-E74F-38BB-BB71E141D3E7}"/>
              </a:ext>
            </a:extLst>
          </p:cNvPr>
          <p:cNvSpPr>
            <a:spLocks noGrp="1"/>
          </p:cNvSpPr>
          <p:nvPr/>
        </p:nvSpPr>
        <p:spPr>
          <a:xfrm>
            <a:off x="976263" y="1200003"/>
            <a:ext cx="10493375" cy="736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Interest rates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FD8D0AA-351D-F610-D93E-10E0DC34BF91}"/>
              </a:ext>
            </a:extLst>
          </p:cNvPr>
          <p:cNvSpPr>
            <a:spLocks noGrp="1"/>
          </p:cNvSpPr>
          <p:nvPr/>
        </p:nvSpPr>
        <p:spPr>
          <a:xfrm>
            <a:off x="929544" y="1936603"/>
            <a:ext cx="10332912" cy="3273781"/>
          </a:xfrm>
          <a:prstGeom prst="rect">
            <a:avLst/>
          </a:prstGeom>
        </p:spPr>
        <p:txBody>
          <a:bodyPr vert="horz" lIns="0" tIns="144000" rIns="0" bIns="0" rtlCol="0" anchor="t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>
              <a:buFont typeface="Wingdings" panose="020B0604020202020204" pitchFamily="34" charset="0"/>
              <a:buChar char="§"/>
            </a:pPr>
            <a:r>
              <a:rPr lang="en-GB" dirty="0"/>
              <a:t>Interest accrues on your loan as soon as you start your course</a:t>
            </a:r>
            <a:endParaRPr lang="en-US"/>
          </a:p>
          <a:p>
            <a:pPr marL="349250" indent="-342900">
              <a:buChar char="§"/>
            </a:pPr>
            <a:endParaRPr lang="en-GB" dirty="0">
              <a:cs typeface="Arial" panose="020B0604020202020204"/>
            </a:endParaRPr>
          </a:p>
          <a:p>
            <a:pPr marL="349250" indent="-342900">
              <a:buFont typeface="Wingdings" panose="020B0604020202020204" pitchFamily="34" charset="0"/>
              <a:buChar char="§"/>
            </a:pPr>
            <a:r>
              <a:rPr lang="en-GB" dirty="0"/>
              <a:t>Once you have graduated, the interest rate will normally be set at RPI (Retail Prices Index or standard rate of inflation in the UK) regardless of your income level. </a:t>
            </a: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443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5FB5-B656-477E-BEE9-322DFA66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UPP - University Preparation Programme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48F50-B93E-420C-981A-BB5835764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F108E-DD3B-B738-F024-1BF767DAE2E8}"/>
              </a:ext>
            </a:extLst>
          </p:cNvPr>
          <p:cNvSpPr txBox="1"/>
          <p:nvPr/>
        </p:nvSpPr>
        <p:spPr>
          <a:xfrm>
            <a:off x="6368" y="2955472"/>
            <a:ext cx="673427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Segoe UI"/>
              </a:rPr>
              <a:t>​</a:t>
            </a:r>
            <a:endParaRPr lang="en-US" dirty="0"/>
          </a:p>
          <a:p>
            <a:pPr marL="342900" indent="-342900">
              <a:buFont typeface="Wingdings"/>
              <a:buChar char="§"/>
            </a:pPr>
            <a:r>
              <a:rPr lang="en-GB" sz="2400" dirty="0">
                <a:cs typeface="Arial"/>
              </a:rPr>
              <a:t>How to study and revise independently</a:t>
            </a:r>
            <a:r>
              <a:rPr lang="en-US" sz="2400" dirty="0">
                <a:cs typeface="Arial"/>
              </a:rPr>
              <a:t>​</a:t>
            </a:r>
          </a:p>
          <a:p>
            <a:pPr marL="342900" indent="-342900">
              <a:buFont typeface="Wingdings"/>
              <a:buChar char="§"/>
            </a:pPr>
            <a:r>
              <a:rPr lang="en-GB" sz="2400" dirty="0">
                <a:cs typeface="Arial"/>
              </a:rPr>
              <a:t>Skills to develop an academic argument</a:t>
            </a:r>
            <a:r>
              <a:rPr lang="en-US" sz="2400" dirty="0">
                <a:cs typeface="Arial"/>
              </a:rPr>
              <a:t>​</a:t>
            </a:r>
          </a:p>
          <a:p>
            <a:pPr marL="342900" indent="-342900">
              <a:buFont typeface="Wingdings"/>
              <a:buChar char="§"/>
            </a:pPr>
            <a:r>
              <a:rPr lang="en-GB" sz="2400" dirty="0">
                <a:cs typeface="Arial"/>
              </a:rPr>
              <a:t>Revision strategies</a:t>
            </a:r>
            <a:r>
              <a:rPr lang="en-US" sz="2400" dirty="0">
                <a:cs typeface="Arial"/>
              </a:rPr>
              <a:t>​</a:t>
            </a:r>
          </a:p>
          <a:p>
            <a:pPr marL="342900" indent="-342900">
              <a:buFont typeface="Wingdings"/>
              <a:buChar char="§"/>
            </a:pPr>
            <a:r>
              <a:rPr lang="en-GB" sz="2400" dirty="0">
                <a:cs typeface="Arial"/>
              </a:rPr>
              <a:t>How to apply to higher education</a:t>
            </a:r>
            <a:r>
              <a:rPr lang="en-US" sz="2400" dirty="0">
                <a:cs typeface="Arial"/>
              </a:rPr>
              <a:t>​</a:t>
            </a:r>
          </a:p>
          <a:p>
            <a:pPr marL="342900" indent="-342900">
              <a:buFont typeface="Wingdings"/>
              <a:buChar char="§"/>
            </a:pPr>
            <a:r>
              <a:rPr lang="en-GB" sz="2400" b="1" dirty="0">
                <a:cs typeface="Arial"/>
              </a:rPr>
              <a:t>How to manage your money </a:t>
            </a:r>
          </a:p>
          <a:p>
            <a:r>
              <a:rPr lang="en-GB" sz="2400" b="1" dirty="0">
                <a:cs typeface="Arial"/>
              </a:rPr>
              <a:t>   at university &amp; student finance</a:t>
            </a:r>
            <a:r>
              <a:rPr lang="en-US" sz="2400" b="1" dirty="0">
                <a:cs typeface="Arial"/>
              </a:rPr>
              <a:t>​</a:t>
            </a:r>
            <a:endParaRPr lang="en-US">
              <a:cs typeface="Arial" panose="020B0604020202020204"/>
            </a:endParaRPr>
          </a:p>
          <a:p>
            <a:pPr marL="342900" indent="-342900">
              <a:buFont typeface="Wingdings"/>
              <a:buChar char="§"/>
            </a:pPr>
            <a:r>
              <a:rPr lang="en-GB" sz="2400" dirty="0">
                <a:cs typeface="Arial"/>
              </a:rPr>
              <a:t>Student life and transition </a:t>
            </a:r>
            <a:r>
              <a:rPr lang="en-US" sz="2400" dirty="0">
                <a:cs typeface="Arial"/>
              </a:rPr>
              <a:t>​</a:t>
            </a:r>
            <a:r>
              <a:rPr lang="en-GB" sz="2400" dirty="0">
                <a:cs typeface="Arial"/>
              </a:rPr>
              <a:t>to </a:t>
            </a:r>
          </a:p>
          <a:p>
            <a:r>
              <a:rPr lang="en-GB" sz="2400" dirty="0">
                <a:cs typeface="Arial"/>
              </a:rPr>
              <a:t>     university</a:t>
            </a:r>
            <a:endParaRPr lang="en-GB" dirty="0">
              <a:cs typeface="Arial" panose="020B0604020202020204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6A29A9-193F-AB73-40D7-74C8B8BB8B13}"/>
              </a:ext>
            </a:extLst>
          </p:cNvPr>
          <p:cNvSpPr txBox="1">
            <a:spLocks/>
          </p:cNvSpPr>
          <p:nvPr/>
        </p:nvSpPr>
        <p:spPr>
          <a:xfrm>
            <a:off x="3909" y="1154425"/>
            <a:ext cx="6985185" cy="6715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latin typeface="Arial Black"/>
              </a:rPr>
              <a:t>University Preparation Programme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BD64116-745F-475A-3763-B1F6AF2B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292" y="4784632"/>
            <a:ext cx="1895475" cy="1819275"/>
          </a:xfrm>
          <a:prstGeom prst="rect">
            <a:avLst/>
          </a:prstGeom>
        </p:spPr>
      </p:pic>
      <p:pic>
        <p:nvPicPr>
          <p:cNvPr id="10" name="Picture 9" descr="A person in a pink shirt with a group of people in the background&#10;&#10;Description automatically generated">
            <a:extLst>
              <a:ext uri="{FF2B5EF4-FFF2-40B4-BE49-F238E27FC236}">
                <a16:creationId xmlns:a16="http://schemas.microsoft.com/office/drawing/2014/main" id="{CC8FEF22-7D83-AB71-E6B7-D9EFD0A5C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253" y="1151291"/>
            <a:ext cx="2743200" cy="3210713"/>
          </a:xfrm>
          <a:prstGeom prst="rect">
            <a:avLst/>
          </a:prstGeom>
        </p:spPr>
      </p:pic>
      <p:pic>
        <p:nvPicPr>
          <p:cNvPr id="12" name="Picture 11" descr="Two tall buildings with trees and grass&#10;&#10;Description automatically generated">
            <a:extLst>
              <a:ext uri="{FF2B5EF4-FFF2-40B4-BE49-F238E27FC236}">
                <a16:creationId xmlns:a16="http://schemas.microsoft.com/office/drawing/2014/main" id="{F30F3DB2-E5E9-A219-862F-17C2CD58E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33" y="1146601"/>
            <a:ext cx="2743200" cy="2581178"/>
          </a:xfrm>
          <a:prstGeom prst="rect">
            <a:avLst/>
          </a:prstGeom>
        </p:spPr>
      </p:pic>
      <p:pic>
        <p:nvPicPr>
          <p:cNvPr id="13" name="Picture 12" descr="Two people walking on a sidewalk&#10;&#10;Description automatically generated">
            <a:extLst>
              <a:ext uri="{FF2B5EF4-FFF2-40B4-BE49-F238E27FC236}">
                <a16:creationId xmlns:a16="http://schemas.microsoft.com/office/drawing/2014/main" id="{C93370E4-9511-0D56-35D8-2976CC416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853" y="3733606"/>
            <a:ext cx="2743200" cy="2582562"/>
          </a:xfrm>
          <a:prstGeom prst="rect">
            <a:avLst/>
          </a:prstGeom>
        </p:spPr>
      </p:pic>
      <p:pic>
        <p:nvPicPr>
          <p:cNvPr id="14" name="Picture 13" descr="A person in a graduation gown&#10;&#10;Description automatically generated">
            <a:extLst>
              <a:ext uri="{FF2B5EF4-FFF2-40B4-BE49-F238E27FC236}">
                <a16:creationId xmlns:a16="http://schemas.microsoft.com/office/drawing/2014/main" id="{A0961BD4-D732-1D8D-5A08-D93E552B2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551" y="3727428"/>
            <a:ext cx="2743200" cy="25949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10FF77-CAA2-84E9-56AA-E7E2C83E9281}"/>
              </a:ext>
            </a:extLst>
          </p:cNvPr>
          <p:cNvSpPr txBox="1"/>
          <p:nvPr/>
        </p:nvSpPr>
        <p:spPr>
          <a:xfrm>
            <a:off x="107577" y="2057400"/>
            <a:ext cx="67324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An online resource with more information on everything student life with top tips on applying and education to get you ahead !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55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2759-6880-69EC-770D-674C7EF5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Repaying your student loan – slide 5 of 5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C6338-CDDD-8E48-78B8-DBC0E5AEA53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57B4BEF-D8A4-191A-0CBD-6EB25ADDB38B}"/>
              </a:ext>
            </a:extLst>
          </p:cNvPr>
          <p:cNvSpPr>
            <a:spLocks noGrp="1"/>
          </p:cNvSpPr>
          <p:nvPr/>
        </p:nvSpPr>
        <p:spPr>
          <a:xfrm>
            <a:off x="1062613" y="1234666"/>
            <a:ext cx="10493375" cy="736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Additional information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D96C7EC-4611-738A-6A4A-39A39BEDBAE7}"/>
              </a:ext>
            </a:extLst>
          </p:cNvPr>
          <p:cNvSpPr>
            <a:spLocks noGrp="1"/>
          </p:cNvSpPr>
          <p:nvPr/>
        </p:nvSpPr>
        <p:spPr>
          <a:xfrm>
            <a:off x="1065165" y="1872642"/>
            <a:ext cx="9849019" cy="3878261"/>
          </a:xfrm>
          <a:prstGeom prst="rect">
            <a:avLst/>
          </a:prstGeom>
        </p:spPr>
        <p:txBody>
          <a:bodyPr vert="horz" lIns="0" tIns="144000" rIns="0" bIns="0" rtlCol="0" anchor="t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>
              <a:lnSpc>
                <a:spcPct val="150000"/>
              </a:lnSpc>
              <a:buFont typeface="Wingdings"/>
              <a:buChar char="§"/>
            </a:pPr>
            <a:r>
              <a:rPr lang="en-GB" dirty="0"/>
              <a:t>Student loans do not factor into credit ratings</a:t>
            </a:r>
            <a:endParaRPr lang="en-US"/>
          </a:p>
          <a:p>
            <a:pPr marL="349250" indent="-342900">
              <a:lnSpc>
                <a:spcPct val="150000"/>
              </a:lnSpc>
              <a:buFont typeface="Wingdings"/>
              <a:buChar char="§"/>
            </a:pPr>
            <a:r>
              <a:rPr lang="en-GB" dirty="0"/>
              <a:t>It is unlikely a student loan will affect your ability to get a mortgage</a:t>
            </a: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Font typeface="Wingdings"/>
              <a:buChar char="§"/>
            </a:pPr>
            <a:r>
              <a:rPr lang="en-GB" dirty="0"/>
              <a:t>You will still repay your loan if you move overseas</a:t>
            </a: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Font typeface="Wingdings"/>
              <a:buChar char="§"/>
            </a:pPr>
            <a:r>
              <a:rPr lang="en-GB" dirty="0"/>
              <a:t>Repayments are based entirely on your earnings as a graduate, not how much you borrowed</a:t>
            </a: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Font typeface="Wingdings"/>
              <a:buChar char="§"/>
            </a:pPr>
            <a:r>
              <a:rPr lang="en-GB" dirty="0"/>
              <a:t>It’s not always cheaper to live at home and commute</a:t>
            </a: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Font typeface="Wingdings"/>
              <a:buChar char="§"/>
            </a:pPr>
            <a:r>
              <a:rPr lang="en-GB" dirty="0"/>
              <a:t>You can repay early – no early repayment penalty but is it convenient?</a:t>
            </a: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Font typeface="Wingdings"/>
              <a:buChar char="§"/>
            </a:pP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Font typeface="Wingdings"/>
              <a:buChar char="§"/>
            </a:pP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Font typeface="Wingdings"/>
              <a:buChar char="§"/>
            </a:pP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0519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3569-C981-58F4-88FE-D6D34F01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-287079"/>
            <a:ext cx="5714994" cy="890588"/>
          </a:xfrm>
        </p:spPr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Useful links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FAB04-AD1D-BB44-E775-9EE47F6B900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2926A6A-4030-A6DB-3108-7D4F9C38452C}"/>
              </a:ext>
            </a:extLst>
          </p:cNvPr>
          <p:cNvSpPr>
            <a:spLocks noGrp="1"/>
          </p:cNvSpPr>
          <p:nvPr/>
        </p:nvSpPr>
        <p:spPr>
          <a:xfrm>
            <a:off x="915185" y="1148912"/>
            <a:ext cx="6391275" cy="671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Tx/>
              <a:buNone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Useful links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3E62E68-F4DA-E77A-A188-433F234A639A}"/>
              </a:ext>
            </a:extLst>
          </p:cNvPr>
          <p:cNvSpPr>
            <a:spLocks noGrp="1"/>
          </p:cNvSpPr>
          <p:nvPr/>
        </p:nvSpPr>
        <p:spPr>
          <a:xfrm>
            <a:off x="913762" y="2118606"/>
            <a:ext cx="5182237" cy="44070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>
              <a:buFont typeface="Wingdings"/>
              <a:buChar char="§"/>
            </a:pPr>
            <a:r>
              <a:rPr lang="en-GB" b="1" dirty="0">
                <a:hlinkClick r:id="rId2"/>
              </a:rPr>
              <a:t>www.gov.uk/student-finance</a:t>
            </a:r>
            <a:r>
              <a:rPr lang="en-GB" b="1" dirty="0"/>
              <a:t> </a:t>
            </a:r>
          </a:p>
          <a:p>
            <a:pPr marL="349250" indent="-342900">
              <a:buFont typeface="Wingdings"/>
              <a:buChar char="§"/>
            </a:pPr>
            <a:endParaRPr lang="en-US" dirty="0"/>
          </a:p>
          <a:p>
            <a:pPr marL="349250" indent="-342900">
              <a:buFont typeface="Wingdings"/>
              <a:buChar char="§"/>
            </a:pPr>
            <a:r>
              <a:rPr lang="en-GB" b="1" dirty="0">
                <a:ea typeface="+mn-lt"/>
                <a:cs typeface="+mn-lt"/>
                <a:hlinkClick r:id="rId3"/>
              </a:rPr>
              <a:t>https://www.gov.uk/repaying-your-student-loan</a:t>
            </a:r>
            <a:r>
              <a:rPr lang="en-GB" b="1" dirty="0">
                <a:ea typeface="+mn-lt"/>
                <a:cs typeface="+mn-lt"/>
              </a:rPr>
              <a:t> </a:t>
            </a:r>
          </a:p>
          <a:p>
            <a:pPr marL="349250" indent="-342900">
              <a:buFont typeface="Wingdings"/>
              <a:buChar char="§"/>
            </a:pPr>
            <a:endParaRPr lang="en-GB" b="1" dirty="0">
              <a:cs typeface="Arial" panose="020B0604020202020204"/>
            </a:endParaRPr>
          </a:p>
          <a:p>
            <a:pPr marL="349250" indent="-342900">
              <a:buFont typeface="Wingdings"/>
              <a:buChar char="§"/>
            </a:pPr>
            <a:r>
              <a:rPr lang="en-GB" b="1" dirty="0">
                <a:hlinkClick r:id="rId4"/>
              </a:rPr>
              <a:t>www.essex.ac.uk/studentfinance</a:t>
            </a:r>
            <a:r>
              <a:rPr lang="en-GB" b="1" dirty="0"/>
              <a:t> </a:t>
            </a:r>
          </a:p>
          <a:p>
            <a:pPr marL="349250" indent="-342900">
              <a:buFont typeface="Wingdings"/>
              <a:buChar char="§"/>
            </a:pPr>
            <a:endParaRPr lang="en-GB" b="1" dirty="0"/>
          </a:p>
          <a:p>
            <a:pPr marL="349250" indent="-342900">
              <a:buFont typeface="Wingdings"/>
              <a:buChar char="§"/>
            </a:pPr>
            <a:r>
              <a:rPr lang="en-GB" b="1" dirty="0">
                <a:cs typeface="Arial" panose="020B0604020202020204"/>
                <a:hlinkClick r:id="rId5"/>
              </a:rPr>
              <a:t>https://www.blackbullion.com/</a:t>
            </a:r>
            <a:r>
              <a:rPr lang="en-GB" b="1" dirty="0">
                <a:cs typeface="Arial" panose="020B0604020202020204"/>
              </a:rPr>
              <a:t> </a:t>
            </a:r>
          </a:p>
          <a:p>
            <a:pPr marL="349250" indent="-342900">
              <a:buFont typeface="Wingdings"/>
              <a:buChar char="§"/>
            </a:pPr>
            <a:endParaRPr lang="en-GB" dirty="0">
              <a:cs typeface="Arial" panose="020B0604020202020204"/>
            </a:endParaRPr>
          </a:p>
          <a:p>
            <a:pPr marL="349250" indent="-342900">
              <a:buFont typeface="Wingdings"/>
              <a:buChar char="§"/>
            </a:pPr>
            <a:endParaRPr lang="en-GB" dirty="0">
              <a:cs typeface="Arial" panose="020B0604020202020204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A2C7766-FDC4-6AF6-8CCD-68BE8F4BA76B}"/>
              </a:ext>
            </a:extLst>
          </p:cNvPr>
          <p:cNvSpPr txBox="1">
            <a:spLocks/>
          </p:cNvSpPr>
          <p:nvPr/>
        </p:nvSpPr>
        <p:spPr>
          <a:xfrm>
            <a:off x="6488372" y="1959948"/>
            <a:ext cx="5182237" cy="44070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>
              <a:buFont typeface="Wingdings"/>
              <a:buChar char="§"/>
            </a:pPr>
            <a:r>
              <a:rPr lang="en-GB" sz="2400" b="1" dirty="0">
                <a:cs typeface="Arial" panose="020B0604020202020204"/>
                <a:hlinkClick r:id="rId6"/>
              </a:rPr>
              <a:t>https://www.essex.ac.uk/departments/health-and-social-care/scholarships-and-funding</a:t>
            </a:r>
            <a:r>
              <a:rPr lang="en-GB" sz="2400" b="1" dirty="0">
                <a:cs typeface="Arial" panose="020B0604020202020204"/>
              </a:rPr>
              <a:t> </a:t>
            </a:r>
          </a:p>
          <a:p>
            <a:pPr marL="349250" indent="-342900">
              <a:buFont typeface="Wingdings"/>
              <a:buChar char="§"/>
            </a:pPr>
            <a:endParaRPr lang="en-GB" sz="2400" b="1" dirty="0">
              <a:cs typeface="Arial" panose="020B0604020202020204"/>
            </a:endParaRPr>
          </a:p>
          <a:p>
            <a:pPr marL="349250" indent="-342900">
              <a:buFont typeface="Wingdings"/>
              <a:buChar char="§"/>
            </a:pPr>
            <a:r>
              <a:rPr lang="en-GB" sz="2400" b="1" dirty="0">
                <a:cs typeface="Arial" panose="020B0604020202020204"/>
                <a:hlinkClick r:id="rId7"/>
              </a:rPr>
              <a:t>https://www.nhsbsa.nhs.uk/nhs-learning-support-fund-lsf</a:t>
            </a:r>
            <a:r>
              <a:rPr lang="en-GB" sz="2400" b="1" dirty="0">
                <a:cs typeface="Arial" panose="020B0604020202020204"/>
              </a:rPr>
              <a:t> </a:t>
            </a:r>
          </a:p>
          <a:p>
            <a:pPr marL="349250" indent="-342900">
              <a:buFont typeface="Wingdings"/>
              <a:buChar char="§"/>
            </a:pPr>
            <a:endParaRPr lang="en-GB" sz="2400" b="1" dirty="0">
              <a:cs typeface="Arial" panose="020B0604020202020204"/>
            </a:endParaRPr>
          </a:p>
          <a:p>
            <a:pPr marL="349250" indent="-342900">
              <a:buFont typeface="Wingdings"/>
              <a:buChar char="§"/>
            </a:pPr>
            <a:r>
              <a:rPr lang="en-GB" sz="2400" b="1" dirty="0">
                <a:cs typeface="Arial" panose="020B0604020202020204"/>
                <a:hlinkClick r:id="rId8"/>
              </a:rPr>
              <a:t>https://www.nhsbsa.nhs.uk/</a:t>
            </a:r>
            <a:r>
              <a:rPr lang="en-GB" sz="2400" b="1" dirty="0">
                <a:cs typeface="Arial" panose="020B0604020202020204"/>
              </a:rPr>
              <a:t> </a:t>
            </a:r>
          </a:p>
          <a:p>
            <a:pPr marL="349250" indent="-342900">
              <a:buFont typeface="Wingdings"/>
              <a:buChar char="§"/>
            </a:pPr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6968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DA24-6B3D-87AB-17F9-898E5E9C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Applying for student finance Slide 1 of 1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95AE2-C090-D1E8-EE5F-5A0EFD5A58B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D7EBB41-47F1-CBD9-8B70-87BB2FD1E6A1}"/>
              </a:ext>
            </a:extLst>
          </p:cNvPr>
          <p:cNvPicPr>
            <a:picLocks noGrp="1" noChangeAspect="1" noChangeArrowheads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 bwMode="auto">
          <a:xfrm>
            <a:off x="0" y="890588"/>
            <a:ext cx="4883150" cy="28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9BEBE956-70F0-F0D5-B826-BF7F85D9C8CB}"/>
              </a:ext>
            </a:extLst>
          </p:cNvPr>
          <p:cNvPicPr>
            <a:picLocks noGrp="1" noChangeAspect="1" noChangeArrowheads="1"/>
          </p:cNvPicPr>
          <p:nvPr>
            <p:ph type="pic" sz="quarter" idx="3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6E68C23-1196-8D6B-C64B-630E536D07C1}"/>
              </a:ext>
            </a:extLst>
          </p:cNvPr>
          <p:cNvSpPr>
            <a:spLocks noGrp="1"/>
          </p:cNvSpPr>
          <p:nvPr/>
        </p:nvSpPr>
        <p:spPr>
          <a:xfrm>
            <a:off x="5186363" y="1147485"/>
            <a:ext cx="6391275" cy="671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Tx/>
              <a:buNone/>
              <a:tabLst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Applying for student finance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0CCCCB4-2974-94C8-B8A9-EC1D8C8BBF17}"/>
              </a:ext>
            </a:extLst>
          </p:cNvPr>
          <p:cNvSpPr>
            <a:spLocks noGrp="1"/>
          </p:cNvSpPr>
          <p:nvPr/>
        </p:nvSpPr>
        <p:spPr>
          <a:xfrm>
            <a:off x="5286248" y="1814013"/>
            <a:ext cx="6391275" cy="4486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63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173038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9250" indent="-3429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GB" dirty="0"/>
              <a:t>Applications due to open </a:t>
            </a:r>
            <a:r>
              <a:rPr lang="en-GB"/>
              <a:t>in March</a:t>
            </a: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GB" dirty="0"/>
              <a:t>Section for the applicant</a:t>
            </a:r>
            <a:endParaRPr lang="en-GB" dirty="0">
              <a:cs typeface="Arial" panose="020B0604020202020204"/>
            </a:endParaRPr>
          </a:p>
          <a:p>
            <a:pPr marL="349250" indent="-3429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GB" dirty="0"/>
              <a:t>Section for the guardian or parent</a:t>
            </a:r>
            <a:endParaRPr lang="en-GB" dirty="0">
              <a:cs typeface="Arial" panose="020B0604020202020204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www.gov.uk/student-finance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/>
          </a:p>
          <a:p>
            <a:pPr marL="34925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3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12B82-CE64-61CE-438A-36C749E5A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6350" y="2236789"/>
            <a:ext cx="10315575" cy="3878261"/>
          </a:xfrm>
        </p:spPr>
        <p:txBody>
          <a:bodyPr/>
          <a:lstStyle/>
          <a:p>
            <a:pPr marL="6350" indent="0">
              <a:buNone/>
            </a:pPr>
            <a:r>
              <a:rPr lang="en-GB" sz="32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 note the information shared in this presentation is correct for 2024/25 academic year.</a:t>
            </a:r>
            <a:endParaRPr lang="en-GB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9D155-79C9-49C9-2BB1-0788BF3C31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88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159B390-ACD2-1E21-FC20-FF3ED3FAC564}"/>
              </a:ext>
            </a:extLst>
          </p:cNvPr>
          <p:cNvSpPr>
            <a:spLocks noGrp="1"/>
          </p:cNvSpPr>
          <p:nvPr/>
        </p:nvSpPr>
        <p:spPr>
          <a:xfrm>
            <a:off x="7335874" y="2792461"/>
            <a:ext cx="4622800" cy="30862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br>
              <a:rPr lang="en-GB" sz="2800" b="1" dirty="0">
                <a:hlinkClick r:id="rId2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admit@essex.ac.uk</a:t>
            </a:r>
            <a:br>
              <a:rPr lang="en-GB" dirty="0"/>
            </a:br>
            <a:r>
              <a:rPr lang="en-GB" b="1" dirty="0">
                <a:cs typeface="Arial"/>
              </a:rPr>
              <a:t>www.facebook.com/Uniofessex </a:t>
            </a:r>
            <a:r>
              <a:rPr lang="en-GB" b="1" dirty="0"/>
              <a:t>@uniessex</a:t>
            </a:r>
          </a:p>
        </p:txBody>
      </p:sp>
      <p:pic>
        <p:nvPicPr>
          <p:cNvPr id="16390" name="Picture 6" descr="Facebook logo">
            <a:extLst>
              <a:ext uri="{FF2B5EF4-FFF2-40B4-BE49-F238E27FC236}">
                <a16:creationId xmlns:a16="http://schemas.microsoft.com/office/drawing/2014/main" id="{373AE9F5-DE25-4685-EA35-08A3629D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34" y="4921213"/>
            <a:ext cx="352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Instagram logo">
            <a:extLst>
              <a:ext uri="{FF2B5EF4-FFF2-40B4-BE49-F238E27FC236}">
                <a16:creationId xmlns:a16="http://schemas.microsoft.com/office/drawing/2014/main" id="{746A2824-BA57-013E-363E-AD394E6C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60" y="5526265"/>
            <a:ext cx="352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92B0FF3-D470-B78D-76FA-894075E6B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274" y="1301517"/>
            <a:ext cx="2019300" cy="201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446DE3-9B91-3F0D-8513-DB0E5DF10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185" y="1301517"/>
            <a:ext cx="2066813" cy="2019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62CB1-AA2A-4BB6-32B0-DA43DC569C8C}"/>
              </a:ext>
            </a:extLst>
          </p:cNvPr>
          <p:cNvSpPr txBox="1"/>
          <p:nvPr/>
        </p:nvSpPr>
        <p:spPr>
          <a:xfrm flipH="1">
            <a:off x="7051578" y="3320817"/>
            <a:ext cx="202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Keep in Touch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C8D3D-FD83-460F-DD9B-0F44CB8F2E79}"/>
              </a:ext>
            </a:extLst>
          </p:cNvPr>
          <p:cNvSpPr txBox="1"/>
          <p:nvPr/>
        </p:nvSpPr>
        <p:spPr>
          <a:xfrm flipH="1">
            <a:off x="9643154" y="3337129"/>
            <a:ext cx="202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Unibuddy</a:t>
            </a:r>
          </a:p>
        </p:txBody>
      </p:sp>
    </p:spTree>
    <p:extLst>
      <p:ext uri="{BB962C8B-B14F-4D97-AF65-F5344CB8AC3E}">
        <p14:creationId xmlns:p14="http://schemas.microsoft.com/office/powerpoint/2010/main" val="201129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D058-235F-F642-FA38-5E97DF78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student finance? – slide 1 of 2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BDC0B-00C1-69DD-57B8-C8E0AED6F4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What is student finance?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90E38-37B9-7355-203F-9CA577A041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44600" y="1939927"/>
            <a:ext cx="9502777" cy="3878261"/>
          </a:xfrm>
        </p:spPr>
        <p:txBody>
          <a:bodyPr/>
          <a:lstStyle/>
          <a:p>
            <a:pPr marL="6350" indent="0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 is provided by the Student Loans </a:t>
            </a:r>
          </a:p>
          <a:p>
            <a:pPr marL="6350" indent="0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Company aka. Student Finance England</a:t>
            </a:r>
          </a:p>
          <a:p>
            <a:pPr marL="635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35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The cost of going to university</a:t>
            </a:r>
          </a:p>
          <a:p>
            <a:pPr marL="6350" indent="0">
              <a:buNone/>
            </a:pPr>
            <a:r>
              <a:rPr lang="en-GB" b="1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6350" indent="0">
              <a:buNone/>
            </a:pPr>
            <a:r>
              <a:rPr lang="en-GB" b="1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2 main costs: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Tuition fees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Living costs - Maintenance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35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98B76-C2D3-6748-7006-D12CCD96FD4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Student Loans' Company Logo">
            <a:extLst>
              <a:ext uri="{FF2B5EF4-FFF2-40B4-BE49-F238E27FC236}">
                <a16:creationId xmlns:a16="http://schemas.microsoft.com/office/drawing/2014/main" id="{E18DDC67-4881-21A6-43DE-C1FCC20D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62" y="1665288"/>
            <a:ext cx="2443438" cy="18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B77ED-73D7-8E55-0344-9C97DA10B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766" y="3845322"/>
            <a:ext cx="1975829" cy="20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9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39C4-27A2-DADE-BF00-65275B56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student finance? – slide 2 of 2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7019-4D7B-D398-C6A6-2D4729830D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3613" y="1219853"/>
            <a:ext cx="10493375" cy="736600"/>
          </a:xfrm>
        </p:spPr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What is student finance?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543B1-5327-9799-AC2F-D7AA745D71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 descr="Graph shows the two main costs of going to university (tuition fees and maintenance) and how each main cost can be funded through a tuition fee and maintenance loan and scholarships and bursaries">
            <a:extLst>
              <a:ext uri="{FF2B5EF4-FFF2-40B4-BE49-F238E27FC236}">
                <a16:creationId xmlns:a16="http://schemas.microsoft.com/office/drawing/2014/main" id="{C1D07D84-1967-B794-36C6-D2C630935FD2}"/>
              </a:ext>
            </a:extLst>
          </p:cNvPr>
          <p:cNvSpPr/>
          <p:nvPr/>
        </p:nvSpPr>
        <p:spPr>
          <a:xfrm>
            <a:off x="1900190" y="2318533"/>
            <a:ext cx="2924269" cy="14576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1C61F8-60D5-915F-1D0B-9D971B012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8391" y="2323866"/>
            <a:ext cx="2924269" cy="1457608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F60C77-E57D-AA84-B96E-100DC8CD4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357794" y="3772115"/>
            <a:ext cx="4529" cy="7061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00196D-FA30-D310-3F19-AAD7FDB99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97234" y="3834762"/>
            <a:ext cx="4528" cy="3440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BF3099-35B3-D64F-3370-92B6FB16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899190" y="4178818"/>
            <a:ext cx="236144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52EC3B-5F90-25FE-546F-7ABB810D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912816" y="4178786"/>
            <a:ext cx="2" cy="3304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52EC3B-5F90-25FE-546F-7ABB810D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226298" y="4176731"/>
            <a:ext cx="2" cy="3304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CC6CA82-5185-888D-E2DA-EEBAD1C33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9073" y="4485793"/>
            <a:ext cx="1937441" cy="1720159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8534D-21DB-6A91-3650-391A9482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7685" y="4509244"/>
            <a:ext cx="1937441" cy="17201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8534D-21DB-6A91-3650-391A9482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03939" y="4518476"/>
            <a:ext cx="1937441" cy="17201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0BB7E6B7-C661-9681-5E7A-327BE514C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2778" y="4991816"/>
            <a:ext cx="153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Fee Loan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56DBC4D6-2991-E965-CDEE-DAFBE1F72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88248" y="2746804"/>
            <a:ext cx="153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Fees Support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0610A51F-E5F5-9A2D-4E42-9E0F62EC0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0980" y="2674023"/>
            <a:ext cx="153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Support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78000E93-52A6-5154-5857-22EE4AC08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06860" y="5022706"/>
            <a:ext cx="153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Loan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A167DFAF-C462-9A3C-0C4F-E2F21CD5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03673" y="4846846"/>
            <a:ext cx="153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 and Bursaries </a:t>
            </a:r>
          </a:p>
        </p:txBody>
      </p:sp>
    </p:spTree>
    <p:extLst>
      <p:ext uri="{BB962C8B-B14F-4D97-AF65-F5344CB8AC3E}">
        <p14:creationId xmlns:p14="http://schemas.microsoft.com/office/powerpoint/2010/main" val="140193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3FA2-A4F6-4552-59AF-49A12436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Tuition fees – slide 1 of 1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3B1BB-1B12-289B-9C4A-52EB327424E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0" i="0" u="none" strike="noStrike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Tuition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 fee loan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7DC20-DEE3-B7E3-F1FB-82C9F567713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Covers full cost of your course – max £9,250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Available to all UK students on a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full-time, undergraduate course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 income assessed – loan covers the full fee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Paid directly to the University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is nothing to pay before or during the course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6CD19-EECE-1A4C-CA78-9A71769B6DB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1B4570-AF43-021B-677B-D021CCFB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459"/>
            <a:ext cx="448627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8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B5EA-EF15-FDCA-F421-242C01D0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Maintenance costs – slide 1 of 6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86BE8-33B3-523C-0B76-A08E84509F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43084" y="1113632"/>
            <a:ext cx="5214937" cy="643381"/>
          </a:xfrm>
        </p:spPr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Maintenance costs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74499-BB7B-E41F-F478-B8BAA8239C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43084" y="1894331"/>
            <a:ext cx="5632703" cy="4644581"/>
          </a:xfrm>
        </p:spPr>
        <p:txBody>
          <a:bodyPr/>
          <a:lstStyle/>
          <a:p>
            <a:pPr marL="635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Cost of living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university this is things like food, rent, books – the essentials.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Where you go and how you spend will affect your cost of living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350" indent="0">
              <a:buNone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FFC878-22AD-2B25-F8CF-F02DFB926CD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D2FE97-3C98-0E7B-5ACC-1A6DDBDFFD5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274C76-BDEF-E923-C096-8FA30D0332D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8C632B-B555-4363-57ED-08077C24F07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82273D7-0537-3CAD-B357-509E7194C46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45271D5-8618-18AD-477C-BAEE200C86C3}"/>
              </a:ext>
            </a:extLst>
          </p:cNvPr>
          <p:cNvPicPr>
            <a:picLocks noGrp="1" noChangeAspect="1" noChangeArrowheads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C7D4855-B1E0-139F-0DF1-7EBF0C3F6A16}"/>
              </a:ext>
            </a:extLst>
          </p:cNvPr>
          <p:cNvPicPr>
            <a:picLocks noGrp="1" noChangeAspect="1" noChangeArrowheads="1"/>
          </p:cNvPicPr>
          <p:nvPr>
            <p:ph type="pic" sz="quarter" idx="3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" b="1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212885A-75B9-C8B0-713A-9754FAE460A8}"/>
              </a:ext>
            </a:extLst>
          </p:cNvPr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9EDB6F8-E066-A8A2-DAF8-9A384C179DAA}"/>
              </a:ext>
            </a:extLst>
          </p:cNvPr>
          <p:cNvPicPr>
            <a:picLocks noGrp="1" noChangeAspect="1" noChangeArrowheads="1"/>
          </p:cNvPicPr>
          <p:nvPr>
            <p:ph type="pic" sz="quarter" idx="3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" b="1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1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5C7A-108A-057E-8DDB-323AFB20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Maintenance costs – slide 2 of 6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AB23F-07F3-9F69-648F-20932762FF4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02937" y="1038225"/>
            <a:ext cx="6391275" cy="671512"/>
          </a:xfrm>
        </p:spPr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Maintenance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 loan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9D5B9-C175-3089-039F-E65DF61577B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02937" y="1857375"/>
            <a:ext cx="6735062" cy="4486275"/>
          </a:xfrm>
        </p:spPr>
        <p:txBody>
          <a:bodyPr/>
          <a:lstStyle/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Available to all UK students on a full-time, undergraduate course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Paid directly to the student in 3 instalments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you get depends on 2 factors: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household income and;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Where you study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98BE89-D933-4B14-DD68-E76669C41A5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833FA5-903F-8307-0E06-DC2AD34DDBA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75324-1670-FB2D-9EE6-C1007799AB3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A3D5316-56A0-22A5-9CBB-AF190B024D21}"/>
              </a:ext>
            </a:extLst>
          </p:cNvPr>
          <p:cNvPicPr>
            <a:picLocks noGrp="1" noChangeAspect="1" noChangeArrowheads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9A9C244-6A0C-2447-70F1-6553F4A66403}"/>
              </a:ext>
            </a:extLst>
          </p:cNvPr>
          <p:cNvPicPr>
            <a:picLocks noGrp="1" noChangeAspect="1" noChangeArrowheads="1"/>
          </p:cNvPicPr>
          <p:nvPr>
            <p:ph type="pic" sz="quarter" idx="3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1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E9C9-B226-1246-AE82-F91FCFDC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Maintenance costs – slide 3 of 6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97D95-09F4-A458-924C-A7C50EBB8E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3613" y="1207180"/>
            <a:ext cx="10493375" cy="736600"/>
          </a:xfrm>
        </p:spPr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Maintenance loan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C971A-06CE-6679-7A9E-139EB50C5C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16419" y="2067030"/>
            <a:ext cx="9756777" cy="3878261"/>
          </a:xfrm>
        </p:spPr>
        <p:txBody>
          <a:bodyPr/>
          <a:lstStyle/>
          <a:p>
            <a:pPr marL="6350" indent="0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Applicants with a household income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below £25,000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will receive the maximum available</a:t>
            </a:r>
          </a:p>
          <a:p>
            <a:pPr marL="6350" indent="0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350" indent="0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Household incomes over the threshold will just receive the non-income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assessed part of the loan. 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AD44-ED3D-11EE-5CAD-ADADE099B4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DB3005-AC10-8266-2754-F06B19C53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101653"/>
              </p:ext>
            </p:extLst>
          </p:nvPr>
        </p:nvGraphicFramePr>
        <p:xfrm>
          <a:off x="2642118" y="4595516"/>
          <a:ext cx="7159752" cy="1706880"/>
        </p:xfrm>
        <a:graphic>
          <a:graphicData uri="http://schemas.openxmlformats.org/drawingml/2006/table">
            <a:tbl>
              <a:tblPr/>
              <a:tblGrid>
                <a:gridCol w="3579876">
                  <a:extLst>
                    <a:ext uri="{9D8B030D-6E8A-4147-A177-3AD203B41FA5}">
                      <a16:colId xmlns:a16="http://schemas.microsoft.com/office/drawing/2014/main" val="827171148"/>
                    </a:ext>
                  </a:extLst>
                </a:gridCol>
                <a:gridCol w="3579876">
                  <a:extLst>
                    <a:ext uri="{9D8B030D-6E8A-4147-A177-3AD203B41FA5}">
                      <a16:colId xmlns:a16="http://schemas.microsoft.com/office/drawing/2014/main" val="2857058675"/>
                    </a:ext>
                  </a:extLst>
                </a:gridCol>
              </a:tblGrid>
              <a:tr h="36249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2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Where​</a:t>
                      </a:r>
                      <a:endParaRPr lang="en-GB" sz="2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Household income limit*​</a:t>
                      </a:r>
                      <a:endParaRPr lang="en-GB" sz="2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2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695363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Outside London​</a:t>
                      </a:r>
                      <a:endParaRPr lang="en-GB" sz="2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£60,842</a:t>
                      </a:r>
                      <a:endParaRPr lang="en-GB" sz="2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71967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London​</a:t>
                      </a:r>
                      <a:endParaRPr lang="en-GB" sz="2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£67,474</a:t>
                      </a:r>
                      <a:endParaRPr lang="en-GB" sz="2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55195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Home​</a:t>
                      </a:r>
                      <a:endParaRPr lang="en-GB" sz="2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£56,925</a:t>
                      </a:r>
                      <a:endParaRPr lang="en-GB" sz="2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32377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99274AA2-F03A-A7E2-56C8-C3DA650B3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419" y="3844340"/>
            <a:ext cx="123808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8250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/Divider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0C121402-B6D9-9744-973B-81A6B776DF11}"/>
    </a:ext>
  </a:extLst>
</a:theme>
</file>

<file path=ppt/theme/theme2.xml><?xml version="1.0" encoding="utf-8"?>
<a:theme xmlns:a="http://schemas.openxmlformats.org/drawingml/2006/main" name="Text/Media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24E1FE93-DBF4-6E41-BD12-7199829D8CB3}"/>
    </a:ext>
  </a:extLst>
</a:theme>
</file>

<file path=ppt/theme/theme3.xml><?xml version="1.0" encoding="utf-8"?>
<a:theme xmlns:a="http://schemas.openxmlformats.org/drawingml/2006/main" name="Media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E1A0A4E8-9C8B-244F-A8BB-F43D8A27A71A}"/>
    </a:ext>
  </a:extLst>
</a:theme>
</file>

<file path=ppt/theme/theme4.xml><?xml version="1.0" encoding="utf-8"?>
<a:theme xmlns:a="http://schemas.openxmlformats.org/drawingml/2006/main" name="End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BBE50698-18A2-4941-A9C0-C386D61FA33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A757DD001D6429A804770F209C358" ma:contentTypeVersion="9" ma:contentTypeDescription="Create a new document." ma:contentTypeScope="" ma:versionID="a2af8620d8052c4570ee10b90bc2e287">
  <xsd:schema xmlns:xsd="http://www.w3.org/2001/XMLSchema" xmlns:xs="http://www.w3.org/2001/XMLSchema" xmlns:p="http://schemas.microsoft.com/office/2006/metadata/properties" xmlns:ns2="864fa2f1-e7a3-49ef-aac9-27da4f2d2640" targetNamespace="http://schemas.microsoft.com/office/2006/metadata/properties" ma:root="true" ma:fieldsID="bdde676d73dc32e80c046e4d27a4df6c" ns2:_="">
    <xsd:import namespace="864fa2f1-e7a3-49ef-aac9-27da4f2d2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fa2f1-e7a3-49ef-aac9-27da4f2d2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7D91BB-6FD8-4800-B5D5-2773EA19D436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864fa2f1-e7a3-49ef-aac9-27da4f2d2640"/>
  </ds:schemaRefs>
</ds:datastoreItem>
</file>

<file path=customXml/itemProps2.xml><?xml version="1.0" encoding="utf-8"?>
<ds:datastoreItem xmlns:ds="http://schemas.openxmlformats.org/officeDocument/2006/customXml" ds:itemID="{C174A378-A40D-4D10-9A36-F1DBB1C7DA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849799-830B-4E55-9666-63F48AF16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fa2f1-e7a3-49ef-aac9-27da4f2d26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UOE5218_00244804_Accessible_PP_templates_AW_V5h (1)</Template>
  <TotalTime>731</TotalTime>
  <Words>1953</Words>
  <Application>Microsoft Office PowerPoint</Application>
  <PresentationFormat>Widescreen</PresentationFormat>
  <Paragraphs>336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Calibri</vt:lpstr>
      <vt:lpstr>Segoe UI</vt:lpstr>
      <vt:lpstr>System Font Regular</vt:lpstr>
      <vt:lpstr>Times New Roman</vt:lpstr>
      <vt:lpstr>Wingdings</vt:lpstr>
      <vt:lpstr>Title/Divider Slides</vt:lpstr>
      <vt:lpstr>Text/Media Slides</vt:lpstr>
      <vt:lpstr>Media Slides</vt:lpstr>
      <vt:lpstr>End Slides</vt:lpstr>
      <vt:lpstr>Student Finance</vt:lpstr>
      <vt:lpstr>Session overview​</vt:lpstr>
      <vt:lpstr>PowerPoint Presentation</vt:lpstr>
      <vt:lpstr>What is student finance? – slide 1 of 2​</vt:lpstr>
      <vt:lpstr>What is student finance? – slide 2 of 2​</vt:lpstr>
      <vt:lpstr>Tuition fees – slide 1 of 1​</vt:lpstr>
      <vt:lpstr>Maintenance costs – slide 1 of 6 ​</vt:lpstr>
      <vt:lpstr>Maintenance costs – slide 2 of 6 ​</vt:lpstr>
      <vt:lpstr>Maintenance costs – slide 3 of 6 ​</vt:lpstr>
      <vt:lpstr>Maintenance costs – slide 4 of 6 ​</vt:lpstr>
      <vt:lpstr>Maintenance costs – slide 5 of 6 ​</vt:lpstr>
      <vt:lpstr>Maintenance costs – slide 6 of 6 ​</vt:lpstr>
      <vt:lpstr>Scholarships and bursaries – slide 1 of 2​</vt:lpstr>
      <vt:lpstr>2024 Scholarships &amp; bursaries: slide 1 of 2</vt:lpstr>
      <vt:lpstr>2024 Scholarships &amp; bursaries: slide 2 of 2</vt:lpstr>
      <vt:lpstr>Scholarships and bursaries – slide 2 of 2​</vt:lpstr>
      <vt:lpstr>Other financial support– slide 1 of 1​</vt:lpstr>
      <vt:lpstr>Budgeting – Slide 1 of 1​</vt:lpstr>
      <vt:lpstr>How much does it cost? – Slide 1  of 1​</vt:lpstr>
      <vt:lpstr>How much does it cost living at home?- Slide 1 of 1 ​</vt:lpstr>
      <vt:lpstr>Cost of living crisis and Support – slide 1 of 1​</vt:lpstr>
      <vt:lpstr>Repaying your student loan – slide 1 of 5 ​</vt:lpstr>
      <vt:lpstr>Repaying your student loan – slide 2 of 5 ​</vt:lpstr>
      <vt:lpstr>Repaying your student loan – slide 3 of 5 ​</vt:lpstr>
      <vt:lpstr>Repaying your student loan – slide 4 of 5 ​</vt:lpstr>
      <vt:lpstr>UPP - University Preparation Programme</vt:lpstr>
      <vt:lpstr>Repaying your student loan – slide 5 of 5 ​</vt:lpstr>
      <vt:lpstr>Useful links​</vt:lpstr>
      <vt:lpstr>Applying for student finance Slide 1 of 1​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Ward, Andrea H</dc:creator>
  <cp:lastModifiedBy>Mr R Hyde</cp:lastModifiedBy>
  <cp:revision>97</cp:revision>
  <dcterms:created xsi:type="dcterms:W3CDTF">2021-06-04T11:19:33Z</dcterms:created>
  <dcterms:modified xsi:type="dcterms:W3CDTF">2024-02-15T19:06:05Z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0x0101002BBA757DD001D6429A804770F209C358</vt:lpwstr>
  </property>
</Properties>
</file>